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59" r:id="rId2"/>
  </p:sldMasterIdLst>
  <p:notesMasterIdLst>
    <p:notesMasterId r:id="rId47"/>
  </p:notesMasterIdLst>
  <p:handoutMasterIdLst>
    <p:handoutMasterId r:id="rId48"/>
  </p:handoutMasterIdLst>
  <p:sldIdLst>
    <p:sldId id="330" r:id="rId3"/>
    <p:sldId id="408" r:id="rId4"/>
    <p:sldId id="414" r:id="rId5"/>
    <p:sldId id="415" r:id="rId6"/>
    <p:sldId id="416" r:id="rId7"/>
    <p:sldId id="417" r:id="rId8"/>
    <p:sldId id="418" r:id="rId9"/>
    <p:sldId id="419" r:id="rId10"/>
    <p:sldId id="420" r:id="rId11"/>
    <p:sldId id="421" r:id="rId12"/>
    <p:sldId id="422" r:id="rId13"/>
    <p:sldId id="423" r:id="rId14"/>
    <p:sldId id="424" r:id="rId15"/>
    <p:sldId id="425" r:id="rId16"/>
    <p:sldId id="426" r:id="rId17"/>
    <p:sldId id="427" r:id="rId18"/>
    <p:sldId id="428" r:id="rId19"/>
    <p:sldId id="429" r:id="rId20"/>
    <p:sldId id="430" r:id="rId21"/>
    <p:sldId id="431" r:id="rId22"/>
    <p:sldId id="432" r:id="rId23"/>
    <p:sldId id="433" r:id="rId24"/>
    <p:sldId id="434" r:id="rId25"/>
    <p:sldId id="435" r:id="rId26"/>
    <p:sldId id="436" r:id="rId27"/>
    <p:sldId id="437" r:id="rId28"/>
    <p:sldId id="438" r:id="rId29"/>
    <p:sldId id="439" r:id="rId30"/>
    <p:sldId id="440" r:id="rId31"/>
    <p:sldId id="441" r:id="rId32"/>
    <p:sldId id="442" r:id="rId33"/>
    <p:sldId id="443" r:id="rId34"/>
    <p:sldId id="444" r:id="rId35"/>
    <p:sldId id="445" r:id="rId36"/>
    <p:sldId id="446" r:id="rId37"/>
    <p:sldId id="447" r:id="rId38"/>
    <p:sldId id="448" r:id="rId39"/>
    <p:sldId id="449" r:id="rId40"/>
    <p:sldId id="450" r:id="rId41"/>
    <p:sldId id="451" r:id="rId42"/>
    <p:sldId id="452" r:id="rId43"/>
    <p:sldId id="453" r:id="rId44"/>
    <p:sldId id="454" r:id="rId45"/>
    <p:sldId id="298" r:id="rId46"/>
  </p:sldIdLst>
  <p:sldSz cx="9144000" cy="6858000" type="screen4x3"/>
  <p:notesSz cx="6858000" cy="9144000"/>
  <p:embeddedFontLst>
    <p:embeddedFont>
      <p:font typeface="Verdana" panose="020B0604030504040204"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42"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709" userDrawn="1">
          <p15:clr>
            <a:srgbClr val="A4A3A4"/>
          </p15:clr>
        </p15:guide>
        <p15:guide id="6" orient="horz" pos="1071" userDrawn="1">
          <p15:clr>
            <a:srgbClr val="A4A3A4"/>
          </p15:clr>
        </p15:guide>
        <p15:guide id="7" pos="63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autoAdjust="0"/>
    <p:restoredTop sz="82374" autoAdjust="0"/>
  </p:normalViewPr>
  <p:slideViewPr>
    <p:cSldViewPr snapToGrid="0" snapToObjects="1">
      <p:cViewPr varScale="1">
        <p:scale>
          <a:sx n="90" d="100"/>
          <a:sy n="90" d="100"/>
        </p:scale>
        <p:origin x="2214" y="90"/>
      </p:cViewPr>
      <p:guideLst>
        <p:guide orient="horz" pos="4042"/>
        <p:guide pos="295"/>
        <p:guide orient="horz" pos="4178"/>
        <p:guide orient="horz" pos="119"/>
        <p:guide orient="horz" pos="709"/>
        <p:guide orient="horz" pos="1071"/>
        <p:guide pos="635"/>
      </p:guideLst>
    </p:cSldViewPr>
  </p:slideViewPr>
  <p:outlineViewPr>
    <p:cViewPr>
      <p:scale>
        <a:sx n="33" d="100"/>
        <a:sy n="33" d="100"/>
      </p:scale>
      <p:origin x="0" y="-26352"/>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commentAuthors" Target="commentAuthor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handoutMaster" Target="handoutMasters/handoutMaster1.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4/23/2021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Choosing a brand name is important. Companies will spend thousands and even millions on choosing just the right name. Brand names can be divided into four categories:</a:t>
            </a:r>
          </a:p>
          <a:p>
            <a:r>
              <a:rPr lang="en-US" b="1" dirty="0">
                <a:latin typeface="Arial" charset="0"/>
              </a:rPr>
              <a:t>Overt names</a:t>
            </a:r>
            <a:r>
              <a:rPr lang="en-US" dirty="0">
                <a:latin typeface="Arial" charset="0"/>
              </a:rPr>
              <a:t> reveal what a company does, such as American Airlines.</a:t>
            </a:r>
          </a:p>
          <a:p>
            <a:r>
              <a:rPr lang="en-US" b="1" dirty="0">
                <a:latin typeface="Arial" charset="0"/>
              </a:rPr>
              <a:t>Implied names</a:t>
            </a:r>
            <a:r>
              <a:rPr lang="en-US" dirty="0">
                <a:latin typeface="Arial" charset="0"/>
              </a:rPr>
              <a:t> contain words or word parts that convey what a company does, such as FedEx.</a:t>
            </a:r>
          </a:p>
          <a:p>
            <a:r>
              <a:rPr lang="en-US" b="1" dirty="0">
                <a:latin typeface="Arial" charset="0"/>
              </a:rPr>
              <a:t>Conceptual names</a:t>
            </a:r>
            <a:r>
              <a:rPr lang="en-US" dirty="0">
                <a:latin typeface="Arial" charset="0"/>
              </a:rPr>
              <a:t> capture the essence of what a company offers, such as Twitter.</a:t>
            </a:r>
          </a:p>
          <a:p>
            <a:r>
              <a:rPr lang="en-US" b="1" dirty="0">
                <a:latin typeface="Arial" charset="0"/>
              </a:rPr>
              <a:t>Iconoclastic names</a:t>
            </a:r>
            <a:r>
              <a:rPr lang="en-US" dirty="0">
                <a:latin typeface="Arial" charset="0"/>
              </a:rPr>
              <a:t> represent something unique, different, and memorable. The name does not reflect or imply what the company does. Nike would be an example.</a:t>
            </a:r>
          </a:p>
          <a:p>
            <a:r>
              <a:rPr lang="en-US" dirty="0">
                <a:latin typeface="Arial" charset="0"/>
              </a:rPr>
              <a:t>In the</a:t>
            </a:r>
            <a:r>
              <a:rPr lang="en-US" baseline="0" dirty="0">
                <a:latin typeface="Arial" charset="0"/>
              </a:rPr>
              <a:t> ad shown, Craig General Hospital w</a:t>
            </a:r>
            <a:r>
              <a:rPr lang="en-US" dirty="0">
                <a:latin typeface="Arial" charset="0"/>
              </a:rPr>
              <a:t>ould be an example of an overt name. It is evident that the organization provides health care.</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97164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Brand names should meet four tests. First, they should be easily recognizable. Second, they should be names and symbols that are familiar to people. Third, the meaning should be consensual, i.e. everyone who sees the logo or hears the name has similar thoughts and ideas. This process of having shared meanings across consumers is called stimulus </a:t>
            </a:r>
            <a:r>
              <a:rPr lang="en-US" dirty="0" err="1">
                <a:latin typeface="Arial" charset="0"/>
              </a:rPr>
              <a:t>codeability</a:t>
            </a:r>
            <a:r>
              <a:rPr lang="en-US" dirty="0">
                <a:latin typeface="Arial" charset="0"/>
              </a:rPr>
              <a:t>. This helps especially in global markets, but is difficult to achieve across national boundaries. Fourth, brand names should evoke positive feelings.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49541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Here, we can see several types of brands and branding. The substantial impact branding has on purchase behaviors means that marketers should make branding decisions thoughtfully.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00180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Campbell’s strong brand name enables the company to apply it to a variety of soups and vegetable products. Can you think of any of these?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79234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latin typeface="Arial" charset="0"/>
              </a:rPr>
              <a:t>Co-branding or alliance branding</a:t>
            </a:r>
            <a:r>
              <a:rPr lang="en-US" dirty="0">
                <a:latin typeface="Arial" charset="0"/>
              </a:rPr>
              <a:t> is the offering of two or more brands in a single marketing offer. There are three types of co-branding options. </a:t>
            </a:r>
            <a:r>
              <a:rPr lang="en-US" b="1" dirty="0">
                <a:latin typeface="Arial" charset="0"/>
              </a:rPr>
              <a:t>Ingredient branding</a:t>
            </a:r>
            <a:r>
              <a:rPr lang="en-US" dirty="0">
                <a:latin typeface="Arial" charset="0"/>
              </a:rPr>
              <a:t> is the placement of one brand within another brand, such as Intel processors in various brands of computers. </a:t>
            </a:r>
            <a:r>
              <a:rPr lang="en-US" b="1" dirty="0">
                <a:latin typeface="Arial" charset="0"/>
              </a:rPr>
              <a:t>Cooperative branding</a:t>
            </a:r>
            <a:r>
              <a:rPr lang="en-US" dirty="0">
                <a:latin typeface="Arial" charset="0"/>
              </a:rPr>
              <a:t> is the joint venture of two or more brands into a new product or service, such as VISA card offered by JP Morgan Chase with American Airlines. </a:t>
            </a:r>
            <a:r>
              <a:rPr lang="en-US" b="1" dirty="0">
                <a:latin typeface="Arial" charset="0"/>
              </a:rPr>
              <a:t>Complementary branding</a:t>
            </a:r>
            <a:r>
              <a:rPr lang="en-US" dirty="0">
                <a:latin typeface="Arial" charset="0"/>
              </a:rPr>
              <a:t> is the marketing of two brands together for co-consumption, such as Oreo milkshakes at Dairy Queen.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891697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Quality logos and brand names should meet four tests. First, they should be easily recognizable. Second, they should be names and symbols that are familiar to people. Third, the meaning should be consensual, i.e. everyone who sees the logo or hears the name has similar thoughts and ideas. This process of having shared meanings across consumers is called stimulus </a:t>
            </a:r>
            <a:r>
              <a:rPr lang="en-US" dirty="0" err="1">
                <a:latin typeface="Arial" charset="0"/>
              </a:rPr>
              <a:t>codeability</a:t>
            </a:r>
            <a:r>
              <a:rPr lang="en-US" dirty="0">
                <a:latin typeface="Arial" charset="0"/>
              </a:rPr>
              <a:t>. This helps especially in global markets, but is difficult to achieve across national boundaries. Fourth, the logo and name should evoke positive feelings.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87708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This list contains some of the oldest brand logos. How many of these brands can you recognize?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623947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Corporate logos are important because often people see the logo and instantly know the company. In a symbolic way, it conveys a message. Corporate logos provide several benefits. They aid in recalling specific brands and advertisements. People may not notice the brand name, but the logo is a picture and tends to be remembered better. In shopping, customers often look for familiar logos and colors of packages and products, which</a:t>
            </a:r>
            <a:r>
              <a:rPr lang="en-US" baseline="0" dirty="0">
                <a:latin typeface="Arial" charset="0"/>
              </a:rPr>
              <a:t> </a:t>
            </a:r>
            <a:r>
              <a:rPr lang="en-US" dirty="0">
                <a:latin typeface="Arial" charset="0"/>
              </a:rPr>
              <a:t>saves time and energy. They don’t need to look at alternatives.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851823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Creating or changing logos takes careful consideration. It requires knowledge</a:t>
            </a:r>
            <a:r>
              <a:rPr lang="en-US" baseline="0" dirty="0">
                <a:latin typeface="Arial" charset="0"/>
              </a:rPr>
              <a:t> and expertise in logo design and an understanding that the logo is a reflection of the brand. It is best to use professional designers. The temptation is for a business owner to do it himself using a graphics design package. Logos should be simple. They also should be transferrable across multiple mediums.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78087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first step in managing a brand image is to identify the desired image. This begins with evaluating the current image by asking customers what they think. It is also important to ask non-customers. They often present a different view, one that reflects why they did not make a purchase. </a:t>
            </a:r>
            <a:r>
              <a:rPr lang="en-US" sz="1200" b="0" i="0" u="none" strike="noStrike" kern="1200" baseline="0" dirty="0">
                <a:solidFill>
                  <a:schemeClr val="tx1"/>
                </a:solidFill>
                <a:latin typeface="+mn-lt"/>
                <a:ea typeface="+mn-ea"/>
                <a:cs typeface="+mn-cs"/>
              </a:rPr>
              <a:t>As shown here, creating the right brand image for Arvest Bank begins with identifying its current image.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96486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the objectives for Chapter 2.</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656055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Creating the right image is important. It sends a clear message about what the firm sells and what it stands for. With the business-to-business sector, creating the right image may be more challenging. </a:t>
            </a:r>
            <a:r>
              <a:rPr lang="en-US" sz="1200" b="0" i="0" u="none" strike="noStrike" kern="1200" baseline="0" dirty="0">
                <a:solidFill>
                  <a:schemeClr val="tx1"/>
                </a:solidFill>
                <a:latin typeface="+mn-lt"/>
                <a:ea typeface="+mn-ea"/>
                <a:cs typeface="+mn-cs"/>
              </a:rPr>
              <a:t>This advertisement for Asbell highlights the primary services the company provides.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300768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In some cases an image has become stale or not quite in sync with what the company wants. It is then time to rejuvenate the image. The company wants to keep what is good about the past but build new concepts for the future or modify the view slightly to be more relevant to consumers. Rejuvenating a brand image can produce a number of positive results, such as increasing sales, attracting new customers, and retaining current customers. The key to rejuvenating an image successfully is to remain consistent with the old image while adding new elements. It takes time and effort and will not happen overnight.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346002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Successful rejuvenation of a brand requires 4 critical ingredients – helping former customers to rediscover the brand, offering timeless consumer value, staying true to the original, yet contemporizing the brand, and building a community of loyal consumers. Rejuvenation requires retaining current customers, winning back former customers, and attracting new customers. The opening vignette about Applebee’s is a good illustration of rejuvenation.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73353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most difficult challenge is changing an image. At times, it may not even be possible. It becomes necessary to change an image when the target market declines, resulting in lower sales or when the product no longer matches industry trends. Changing an image requires considerably more advertising. It has to begin internally, and then move outward. Employees must see the change, believe the change has occurred, and then convey that change to every contact the company makes. This </a:t>
            </a:r>
            <a:r>
              <a:rPr lang="en-US" sz="1200" b="0" i="0" u="none" strike="noStrike" kern="1200" baseline="0" dirty="0">
                <a:solidFill>
                  <a:schemeClr val="tx1"/>
                </a:solidFill>
                <a:latin typeface="+mn-lt"/>
                <a:ea typeface="+mn-ea"/>
                <a:cs typeface="+mn-cs"/>
              </a:rPr>
              <a:t>Snickers print ad reinforces television commercials suggesting the candy helps a person maintain an “edge.”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668715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Developing strong brands begins by understanding why consumers buy and rebuy a brand. Here are some typical questions one can ask a client to measure the current position of a brand and to help an agency understand the current position of a brand.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960382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latin typeface="Arial" charset="0"/>
              </a:rPr>
              <a:t>Skyjacker dominates the vehicle suspension market and has built a powerful brand by delivering value and a positive customer experience. Visit Skyjacker’s website on</a:t>
            </a:r>
            <a:r>
              <a:rPr lang="en-US" baseline="0" dirty="0">
                <a:latin typeface="Arial" charset="0"/>
              </a:rPr>
              <a:t> https://skyjacker.com/.</a:t>
            </a:r>
          </a:p>
          <a:p>
            <a:pPr marL="0" marR="0" indent="0" algn="l" defTabSz="914400" rtl="0" eaLnBrk="1" fontAlgn="auto" latinLnBrk="0" hangingPunct="1">
              <a:lnSpc>
                <a:spcPct val="100000"/>
              </a:lnSpc>
              <a:spcBef>
                <a:spcPts val="0"/>
              </a:spcBef>
              <a:spcAft>
                <a:spcPts val="0"/>
              </a:spcAft>
              <a:buClrTx/>
              <a:buSzTx/>
              <a:buFontTx/>
              <a:buNone/>
              <a:tabLst/>
              <a:defRPr/>
            </a:pP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045506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Brand loyalty is the ultimate goal of building powerful brands. With brand loyalty, consumers purchase only that</a:t>
            </a:r>
            <a:r>
              <a:rPr lang="en-US" baseline="0" dirty="0">
                <a:latin typeface="Arial" charset="0"/>
              </a:rPr>
              <a:t> specific </a:t>
            </a:r>
            <a:r>
              <a:rPr lang="en-US" dirty="0">
                <a:latin typeface="Arial" charset="0"/>
              </a:rPr>
              <a:t>brand regardless of the effort necessary. They are not willing to substitute another brand. Drivers of brand loyalty are an emotional connection and value. Brand loyalty goes beyond functional attributes. Can you think of some brands to which you are especially loyal? What drives that loyalty?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058317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Brand parity is when consumers see very few differences among brands. Brand equity</a:t>
            </a:r>
            <a:r>
              <a:rPr lang="en-US" baseline="0" dirty="0">
                <a:latin typeface="Arial" charset="0"/>
              </a:rPr>
              <a:t> is a set of characteristics that makes a brand unique. Brand equity helps fight brand parity situations because the brand is perceived as being better.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314639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popularity of private brands has fluctuated over the years. In the past, private labels were seen as low priced, low quality goods. Historically, only price-sensitive consumers purchased private brands. Because of the higher gross margins on private brands, retailers began investing into their private brands. As a result, two-thirds of consumers today see private brands as being equivalent to manufacturers’ brands.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905035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Private brands (labels) have changed in a number of ways. The quality of private labels has improved. In fact, most consumers believe the quality of private labels is now equivalent to brand labels. In most cases, the price of private labels is below manufacturers’ brands, which consumers see as a value purchase. With the rise of large retail store chains, consumers have become more loyal to retail stores and less loyal to specific brands. For example, a consumer may say “whatever brands are sold by Dillard’s (or another retail store) is okay because that is where I want to shop.” Retailers are now using private labels to differentiate themselves from other retail outlets. In addition to improving quality, retailers have invested more money in advertising private labels, improving in-store displays of private labels, and improving the packaging of private labels. The result is that now many consumers cannot tell the difference between a retailer’s own private labels and a manufacturer’s label.</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97001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These are additional objectives for Chapter 2.</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996756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Private labels are attractive to retail stores for a number of reasons. Because the retailer owns the private label, the gross margins earned per product are higher than on manufacturers’ labels. This means the retailer can lower the price of the private label and still make more money. It also makes the private label attractive to customers. With increased brand parity, consumers have become more loyal to stores and less loyal to national brands, which benefits the retailer and private labels. For instance, JC Penney offers more than 30 private label apparel lines, which accounts for 40% of sales in the apparel category. Because of the benefits of private labels, retailers are investing more dollars into advertising and marketing. Often the ads do not tell consumers it is a private brand. In many cases, consumers do not know which brand is owned by the retailer (a private brand) and which one is owned by a manufacturer (national brand).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015869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Because of the rise in popularity and sales of private brands, manufacturers have been forced to look at strategies to fight back. Some manufacturers have chosen to focus on core brands. They may or may not drop some of their other brands, but the focus is on the core brands. For these brands, advertising budgets are increased. Innovation and new products are introduced sooner and more often. There is a greater focus on in-store selling and packaging. Rather than focus only on traditional media, alternative methods of marketing are pursued.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476763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importance of packaging should never be overlooked. It is the final opportunity to make an impression. Research has shown that two-thirds of purchase decisions are made in the store. This means packaging can be influential in the final purchase decision. Research has further shown that a package has three seconds to catch someone’s attention. Therefore, it needs to stand out. It needs to tell customers what is inside, or why they should look inside.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708223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A primary purpose of packaging is to protect the product. It also should provide for easy shipping, moving, and handling of the product from the manufacturer to the retailer. It should provide for easy placement on store shelves. For many products, the package should prevent or reduce theft and tampering. Packaging must meet consumer needs for speed, convenience, and portability. Lastly, packaging should communicate a marketing message that resonates with buyers and is integrated with the marketing of the product, thus everything</a:t>
            </a:r>
            <a:r>
              <a:rPr lang="en-US" baseline="0" dirty="0">
                <a:latin typeface="Arial" charset="0"/>
              </a:rPr>
              <a:t> involving the brand from advertising to packaging </a:t>
            </a:r>
            <a:r>
              <a:rPr lang="en-US" dirty="0">
                <a:latin typeface="Arial" charset="0"/>
              </a:rPr>
              <a:t>is speaking with one voice.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194968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Labels are an important component of packaging. They must meet legal requirements in terms of listing contents and providing information on ingredients. But, labels also provide a marketing opportunity. Words such as gourmet, all-natural, and premium are used to convey what is offered and why it is important to consumers. Labeling can be the last opportunity to tell consumers about a product.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37771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Marketers can face some ethical issues in the area of brand management. First, brand infringement occurs when a company takes a brand name that is very similar to a current, successful, and popular brand. Victor’s Secret was a brand infringement on the brand Victoria’s Secret. Second, sometimes brand names become the generic term for the product category, such as Xerox and band-aids. More recently, the term Google has gained generic status. The last ethical issue is domain or cyber squatting, which is the purchase of website domains that individuals know are or will be valuable to a business or person. The reason for purchasing the domain is to be able to sell it for a high price later.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15493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For global firms, brand management is an important issue. A major decision that has to be made is should the brand use a standardization approach to marketing or adaptation? Standardization is cheaper because the same brand name is used in multiple countries, and the same marketing plan is followed. With a shrinking world due to advances in information technology, standardization makes sense. Most people have access to media and communication from around the world and are exposed to people from around the world. All of this leads to standardization becoming more attractive.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20810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GIMC stands for global integrated marketing communications. </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41276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 image you project to current and future employers is especially important. Is that image correct? If not, then now is the time to develop a plan to change it. In addition, future entrepreneurs should pay special attention to the concepts in this chapter. A successful new company requires a strong brand that consumers recognize, recall, and respect.</a:t>
            </a:r>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988756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a:t>
            </a:r>
            <a:r>
              <a:rPr lang="en-US" baseline="0" dirty="0">
                <a:latin typeface="Arial" charset="0"/>
              </a:rPr>
              <a:t> blog exercises for Chapter 2 include Tesla, Nice Versus Kind, and Interesting Logos. Links are embedded in the text for each.</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36005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The chapter begins with a discussion of brand – the word, term, or phrase featured as the name of a product, product line, or company. Managing an organization’s brand image constitutes a critical element in the successful maintenance of an integrated marketing communications plan. A corporation’s brand image reflects the feelings consumers and businesses hold regarding the overall organization as well as its individual products or product lines. Issues with developing and promoting brand names and logos are presented. Lastly, the chapter presents information about packaging and labeling. In addition to protecting products, packaging is a final marketing message to consumers to make a purchase decision.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862074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latin typeface="Arial" charset="0"/>
              </a:rPr>
              <a:t>What do you know about Michelin tires and the Michelin Man? What brand associations can you make with this brand? When consumers consistently connect a product’s name with a specific meaning, concept, or idea, the term </a:t>
            </a:r>
            <a:r>
              <a:rPr lang="en-US" b="1" baseline="0" dirty="0">
                <a:latin typeface="Arial" charset="0"/>
              </a:rPr>
              <a:t>brand association </a:t>
            </a:r>
            <a:r>
              <a:rPr lang="en-US" baseline="0" dirty="0">
                <a:latin typeface="Arial" charset="0"/>
              </a:rPr>
              <a:t>applies. The Michelin Tire company has held such a distinction over several decades. </a:t>
            </a:r>
            <a:r>
              <a:rPr lang="en-US" sz="1200" b="0" i="0" u="none" strike="noStrike" kern="1200" baseline="0" dirty="0">
                <a:solidFill>
                  <a:schemeClr val="tx1"/>
                </a:solidFill>
                <a:latin typeface="+mn-lt"/>
                <a:ea typeface="+mn-ea"/>
                <a:cs typeface="+mn-cs"/>
              </a:rPr>
              <a:t>The firm’s success illustrates many of the principles regarding brand and image development described in this chapter.</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1373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Part of an integrated marketing campaign is brand image advertising. </a:t>
            </a:r>
            <a:r>
              <a:rPr lang="en-US" sz="1200" b="0" i="0" u="none" strike="noStrike" kern="1200" baseline="0" dirty="0">
                <a:solidFill>
                  <a:schemeClr val="tx1"/>
                </a:solidFill>
                <a:latin typeface="+mn-lt"/>
                <a:ea typeface="+mn-ea"/>
                <a:cs typeface="+mn-cs"/>
              </a:rPr>
              <a:t>This advertisement for Rev Select creates a new element for the company’s image that incorporates the digital age into modern farming.</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11158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Brand image is made up of everything a company does, has, and is. It includes tangible and intangible elements. Tangible elements can be observed. In addition to the goods and services that are sold, tangible</a:t>
            </a:r>
            <a:r>
              <a:rPr lang="en-US" baseline="0" dirty="0">
                <a:latin typeface="Arial" charset="0"/>
              </a:rPr>
              <a:t> elements </a:t>
            </a:r>
            <a:r>
              <a:rPr lang="en-US" dirty="0">
                <a:latin typeface="Arial" charset="0"/>
              </a:rPr>
              <a:t>include the retail outlets where the products are sold and the factories where the products</a:t>
            </a:r>
            <a:r>
              <a:rPr lang="en-US" baseline="0" dirty="0">
                <a:latin typeface="Arial" charset="0"/>
              </a:rPr>
              <a:t> are m</a:t>
            </a:r>
            <a:r>
              <a:rPr lang="en-US" dirty="0">
                <a:latin typeface="Arial" charset="0"/>
              </a:rPr>
              <a:t>ade. Advertising, promotions, and other forms of communications all reflect the image of a brand. Certainly the brand name and logo convey a specific message. Packaging protects products, and</a:t>
            </a:r>
            <a:r>
              <a:rPr lang="en-US" baseline="0" dirty="0">
                <a:latin typeface="Arial" charset="0"/>
              </a:rPr>
              <a:t> labels </a:t>
            </a:r>
            <a:r>
              <a:rPr lang="en-US" dirty="0">
                <a:latin typeface="Arial" charset="0"/>
              </a:rPr>
              <a:t>provide information about the product inside. The last tangible element are the employees. What they say about a company influences consumers. On the intangible side are policies of the company in dealing with employees and other publics. Ideas and beliefs espoused by corporate personnel become part of the image. Even the culture and location of the company are important. Lastly, media reports can enhance or harm a company’s image depending on what is communicated.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97302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Interstate Batteries has accrued benefits from a strong corporate brand image. What brand images can you associate with this company?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84107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Having a strong brand image also benefits a company. It allows for the extension of new products. In most cases, the feelings and image that consumers have about the brand will transfer to the new product. Because of the strong image, a company can price its products higher. Customers are willing to pay the higher price and become more loyal as well. They also tend to purchase more frequently and often generate positive word-of-mouth communications. In terms of the distribution channel, a strong brand name allows a company to have greater channel power. Because consumers purchase the company’s products, retailers and other channel members will want to stock it. Even employees and potential employees are attracted to good companies. They want to be associated with the firm. Lastly, it provides more favorable ratings with investors.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58412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1.jp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2022, 2018, 2016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5"/>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0" r:id="rId8"/>
    <p:sldLayoutId id="2147483671" r:id="rId9"/>
    <p:sldLayoutId id="2147483673" r:id="rId10"/>
    <p:sldLayoutId id="2147483670" r:id="rId11"/>
    <p:sldLayoutId id="2147483669" r:id="rId12"/>
    <p:sldLayoutId id="214748365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17.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000" dirty="0"/>
              <a:t>Integrated Advertising, Promotion, and Marketing Communications</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solidFill>
                  <a:schemeClr val="tx2"/>
                </a:solidFill>
              </a:rPr>
              <a:t>Ninth Edition</a:t>
            </a:r>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5029200" y="1906104"/>
            <a:ext cx="3657600" cy="1186345"/>
          </a:xfrm>
        </p:spPr>
        <p:txBody>
          <a:bodyPr/>
          <a:lstStyle/>
          <a:p>
            <a:pPr marL="0" algn="ctr"/>
            <a:r>
              <a:rPr lang="en-US" b="1" dirty="0">
                <a:latin typeface="+mn-lt"/>
              </a:rPr>
              <a:t>Chapter 2</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5029200" y="3252789"/>
            <a:ext cx="3657600" cy="1786139"/>
          </a:xfrm>
        </p:spPr>
        <p:txBody>
          <a:bodyPr/>
          <a:lstStyle/>
          <a:p>
            <a:r>
              <a:rPr lang="en-US" sz="2400" dirty="0"/>
              <a:t>Brand Management</a:t>
            </a:r>
          </a:p>
        </p:txBody>
      </p:sp>
      <p:pic>
        <p:nvPicPr>
          <p:cNvPr id="10" name="Picture 9" descr="Front Cover: Integrated Advertising, Promotion, and Marketing Communications, Ninth Edition by Clow and Baack.">
            <a:extLst>
              <a:ext uri="{FF2B5EF4-FFF2-40B4-BE49-F238E27FC236}">
                <a16:creationId xmlns:a16="http://schemas.microsoft.com/office/drawing/2014/main" id="{521363D0-1471-40A0-877A-CB03B9F75786}"/>
              </a:ext>
            </a:extLst>
          </p:cNvPr>
          <p:cNvPicPr>
            <a:picLocks noChangeAspect="1"/>
          </p:cNvPicPr>
          <p:nvPr/>
        </p:nvPicPr>
        <p:blipFill>
          <a:blip r:embed="rId3"/>
          <a:stretch>
            <a:fillRect/>
          </a:stretch>
        </p:blipFill>
        <p:spPr>
          <a:xfrm>
            <a:off x="591091" y="1694010"/>
            <a:ext cx="3624966" cy="4494960"/>
          </a:xfrm>
          <a:prstGeom prst="rect">
            <a:avLst/>
          </a:prstGeom>
          <a:ln>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a:t>
            </a:r>
            <a:r>
              <a:rPr lang="en-IN" dirty="0"/>
              <a:t>2022, 2018, 2016 </a:t>
            </a:r>
            <a:r>
              <a:rPr lang="en-US" altLang="en-US" sz="1200" b="0" dirty="0">
                <a:latin typeface="Verdana"/>
                <a:ea typeface="Verdana" panose="020B0604030504040204" pitchFamily="34" charset="0"/>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E97E-DD3B-4089-A240-F88B483DD959}"/>
              </a:ext>
            </a:extLst>
          </p:cNvPr>
          <p:cNvSpPr>
            <a:spLocks noGrp="1"/>
          </p:cNvSpPr>
          <p:nvPr>
            <p:ph type="title"/>
          </p:nvPr>
        </p:nvSpPr>
        <p:spPr/>
        <p:txBody>
          <a:bodyPr/>
          <a:lstStyle/>
          <a:p>
            <a:r>
              <a:rPr lang="en-US" sz="3200" dirty="0"/>
              <a:t>Figure 2.3: Brand Image Benefits to Companies</a:t>
            </a:r>
            <a:endParaRPr lang="en-IN" sz="3200" dirty="0"/>
          </a:p>
        </p:txBody>
      </p:sp>
      <p:sp>
        <p:nvSpPr>
          <p:cNvPr id="3" name="Content Placeholder 2">
            <a:extLst>
              <a:ext uri="{FF2B5EF4-FFF2-40B4-BE49-F238E27FC236}">
                <a16:creationId xmlns:a16="http://schemas.microsoft.com/office/drawing/2014/main" id="{641ADC65-89BB-4471-BF31-37AD8E537EA0}"/>
              </a:ext>
            </a:extLst>
          </p:cNvPr>
          <p:cNvSpPr>
            <a:spLocks noGrp="1"/>
          </p:cNvSpPr>
          <p:nvPr>
            <p:ph sz="quarter" idx="13"/>
          </p:nvPr>
        </p:nvSpPr>
        <p:spPr/>
        <p:txBody>
          <a:bodyPr/>
          <a:lstStyle/>
          <a:p>
            <a:r>
              <a:rPr lang="en-US" dirty="0"/>
              <a:t>Extension of positive customer feelings to new products</a:t>
            </a:r>
          </a:p>
          <a:p>
            <a:r>
              <a:rPr lang="en-US" dirty="0"/>
              <a:t>Ability to charge a higher price or fee</a:t>
            </a:r>
          </a:p>
          <a:p>
            <a:r>
              <a:rPr lang="en-US" dirty="0"/>
              <a:t>Consumer loyalty leading to more frequent purchases</a:t>
            </a:r>
          </a:p>
          <a:p>
            <a:r>
              <a:rPr lang="en-US" dirty="0"/>
              <a:t>Positive word-of-mouth endorsements</a:t>
            </a:r>
          </a:p>
          <a:p>
            <a:r>
              <a:rPr lang="en-US" dirty="0"/>
              <a:t>Higher level of channel power</a:t>
            </a:r>
          </a:p>
          <a:p>
            <a:r>
              <a:rPr lang="en-US" dirty="0"/>
              <a:t>Ability to attract quality employees</a:t>
            </a:r>
          </a:p>
          <a:p>
            <a:r>
              <a:rPr lang="en-US" dirty="0"/>
              <a:t>More favorable ratings by financial observers and analysts</a:t>
            </a:r>
          </a:p>
        </p:txBody>
      </p:sp>
    </p:spTree>
    <p:extLst>
      <p:ext uri="{BB962C8B-B14F-4D97-AF65-F5344CB8AC3E}">
        <p14:creationId xmlns:p14="http://schemas.microsoft.com/office/powerpoint/2010/main" val="3909653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US" sz="3200" dirty="0"/>
              <a:t>Figure 2.4: Categories of Brand Names</a:t>
            </a:r>
            <a:endParaRPr lang="en-IN" sz="3200"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3479533" cy="3754437"/>
          </a:xfrm>
        </p:spPr>
        <p:txBody>
          <a:bodyPr/>
          <a:lstStyle/>
          <a:p>
            <a:r>
              <a:rPr lang="en-US" dirty="0"/>
              <a:t>Overt names</a:t>
            </a:r>
          </a:p>
          <a:p>
            <a:r>
              <a:rPr lang="en-US" dirty="0"/>
              <a:t>Implied names</a:t>
            </a:r>
          </a:p>
          <a:p>
            <a:r>
              <a:rPr lang="en-US" dirty="0"/>
              <a:t>Conceptual names</a:t>
            </a:r>
          </a:p>
          <a:p>
            <a:r>
              <a:rPr lang="en-US" dirty="0"/>
              <a:t>Iconoclastic names</a:t>
            </a:r>
          </a:p>
        </p:txBody>
      </p:sp>
      <p:pic>
        <p:nvPicPr>
          <p:cNvPr id="7" name="Content Placeholder 6" descr="An advertisement poster for Craig General Hospital. The poster lists the key facilities offered in the hospital. A slogan on the poster reads, bringing the best in healthcare home. The logo Craig General Hospital is displayed below the list. ">
            <a:extLst>
              <a:ext uri="{FF2B5EF4-FFF2-40B4-BE49-F238E27FC236}">
                <a16:creationId xmlns:a16="http://schemas.microsoft.com/office/drawing/2014/main" id="{892A0DDC-0961-445A-BA46-2DB099C0F52D}"/>
              </a:ext>
            </a:extLst>
          </p:cNvPr>
          <p:cNvPicPr>
            <a:picLocks noGrp="1" noChangeAspect="1"/>
          </p:cNvPicPr>
          <p:nvPr>
            <p:ph sz="quarter" idx="13"/>
          </p:nvPr>
        </p:nvPicPr>
        <p:blipFill>
          <a:blip r:embed="rId3"/>
          <a:stretch>
            <a:fillRect/>
          </a:stretch>
        </p:blipFill>
        <p:spPr>
          <a:xfrm>
            <a:off x="5073364" y="1655596"/>
            <a:ext cx="3568588" cy="4542870"/>
          </a:xfrm>
          <a:prstGeom prst="rect">
            <a:avLst/>
          </a:prstGeom>
        </p:spPr>
      </p:pic>
    </p:spTree>
    <p:extLst>
      <p:ext uri="{BB962C8B-B14F-4D97-AF65-F5344CB8AC3E}">
        <p14:creationId xmlns:p14="http://schemas.microsoft.com/office/powerpoint/2010/main" val="3987723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723B5-A2D9-4703-8592-96DEAF526F25}"/>
              </a:ext>
            </a:extLst>
          </p:cNvPr>
          <p:cNvSpPr>
            <a:spLocks noGrp="1"/>
          </p:cNvSpPr>
          <p:nvPr>
            <p:ph type="title"/>
          </p:nvPr>
        </p:nvSpPr>
        <p:spPr/>
        <p:txBody>
          <a:bodyPr/>
          <a:lstStyle/>
          <a:p>
            <a:r>
              <a:rPr lang="en-US" dirty="0"/>
              <a:t>Questions to Consider </a:t>
            </a:r>
            <a:r>
              <a:rPr lang="en-US" sz="2000" b="0" dirty="0"/>
              <a:t>(1 of 3)</a:t>
            </a:r>
            <a:endParaRPr lang="en-IN" sz="2000" b="0" dirty="0"/>
          </a:p>
        </p:txBody>
      </p:sp>
      <p:sp>
        <p:nvSpPr>
          <p:cNvPr id="3" name="Content Placeholder 2">
            <a:extLst>
              <a:ext uri="{FF2B5EF4-FFF2-40B4-BE49-F238E27FC236}">
                <a16:creationId xmlns:a16="http://schemas.microsoft.com/office/drawing/2014/main" id="{30ADCA1B-9822-4A27-8593-641E623B73CC}"/>
              </a:ext>
            </a:extLst>
          </p:cNvPr>
          <p:cNvSpPr>
            <a:spLocks noGrp="1"/>
          </p:cNvSpPr>
          <p:nvPr>
            <p:ph sz="quarter" idx="13"/>
          </p:nvPr>
        </p:nvSpPr>
        <p:spPr/>
        <p:txBody>
          <a:bodyPr/>
          <a:lstStyle/>
          <a:p>
            <a:r>
              <a:rPr lang="en-US" dirty="0"/>
              <a:t>Can you think of corporate brand names that fall into each of the categories in Figure 2.4?</a:t>
            </a:r>
          </a:p>
          <a:p>
            <a:r>
              <a:rPr lang="en-US" dirty="0"/>
              <a:t>Which ones are your favorites and why?</a:t>
            </a:r>
          </a:p>
          <a:p>
            <a:r>
              <a:rPr lang="en-US" dirty="0"/>
              <a:t>Why would you choose these brands over competitors?</a:t>
            </a:r>
          </a:p>
        </p:txBody>
      </p:sp>
    </p:spTree>
    <p:extLst>
      <p:ext uri="{BB962C8B-B14F-4D97-AF65-F5344CB8AC3E}">
        <p14:creationId xmlns:p14="http://schemas.microsoft.com/office/powerpoint/2010/main" val="290494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5CFE8-9131-4DD7-A979-B3182A271E6B}"/>
              </a:ext>
            </a:extLst>
          </p:cNvPr>
          <p:cNvSpPr>
            <a:spLocks noGrp="1"/>
          </p:cNvSpPr>
          <p:nvPr>
            <p:ph type="title"/>
          </p:nvPr>
        </p:nvSpPr>
        <p:spPr/>
        <p:txBody>
          <a:bodyPr/>
          <a:lstStyle/>
          <a:p>
            <a:r>
              <a:rPr lang="en-US" sz="3200" dirty="0"/>
              <a:t>Figure 2.5: Origins of Some Unique Brand Names</a:t>
            </a:r>
            <a:endParaRPr lang="en-IN" sz="3200" dirty="0"/>
          </a:p>
        </p:txBody>
      </p:sp>
      <p:sp>
        <p:nvSpPr>
          <p:cNvPr id="3" name="Content Placeholder 2">
            <a:extLst>
              <a:ext uri="{FF2B5EF4-FFF2-40B4-BE49-F238E27FC236}">
                <a16:creationId xmlns:a16="http://schemas.microsoft.com/office/drawing/2014/main" id="{27999243-77CA-4759-AF0A-A28FE495D8CC}"/>
              </a:ext>
            </a:extLst>
          </p:cNvPr>
          <p:cNvSpPr>
            <a:spLocks noGrp="1"/>
          </p:cNvSpPr>
          <p:nvPr>
            <p:ph sz="quarter" idx="13"/>
          </p:nvPr>
        </p:nvSpPr>
        <p:spPr>
          <a:xfrm>
            <a:off x="457200" y="1554920"/>
            <a:ext cx="8580922" cy="4788128"/>
          </a:xfrm>
        </p:spPr>
        <p:txBody>
          <a:bodyPr/>
          <a:lstStyle/>
          <a:p>
            <a:pPr>
              <a:spcBef>
                <a:spcPts val="1000"/>
              </a:spcBef>
            </a:pPr>
            <a:r>
              <a:rPr lang="en-US" sz="1800" b="1" dirty="0"/>
              <a:t>Google–</a:t>
            </a:r>
            <a:r>
              <a:rPr lang="en-US" sz="1800" dirty="0"/>
              <a:t>name started as a joke about the way search engines search for information. Word googol is one followed by 100 zeros.</a:t>
            </a:r>
          </a:p>
          <a:p>
            <a:pPr>
              <a:spcBef>
                <a:spcPts val="1000"/>
              </a:spcBef>
            </a:pPr>
            <a:r>
              <a:rPr lang="en-US" sz="1800" b="1" dirty="0"/>
              <a:t>Lego–</a:t>
            </a:r>
            <a:r>
              <a:rPr lang="en-US" sz="1800" dirty="0"/>
              <a:t>combination of Danish phrase “leg </a:t>
            </a:r>
            <a:r>
              <a:rPr lang="en-US" sz="1800" dirty="0" err="1"/>
              <a:t>godt</a:t>
            </a:r>
            <a:r>
              <a:rPr lang="en-US" sz="1800" dirty="0"/>
              <a:t>,” which means “play well” and Latin word </a:t>
            </a:r>
            <a:r>
              <a:rPr lang="en-US" sz="1800" dirty="0" err="1"/>
              <a:t>lego</a:t>
            </a:r>
            <a:r>
              <a:rPr lang="en-US" sz="1800" dirty="0"/>
              <a:t> which means “I put together.”</a:t>
            </a:r>
          </a:p>
          <a:p>
            <a:pPr>
              <a:spcBef>
                <a:spcPts val="1000"/>
              </a:spcBef>
            </a:pPr>
            <a:r>
              <a:rPr lang="en-US" sz="1800" b="1" dirty="0"/>
              <a:t>Reebok–</a:t>
            </a:r>
            <a:r>
              <a:rPr lang="en-US" sz="1800" dirty="0"/>
              <a:t>alternative spelling of “rhebok,” which is an African antelope</a:t>
            </a:r>
          </a:p>
          <a:p>
            <a:pPr>
              <a:spcBef>
                <a:spcPts val="1000"/>
              </a:spcBef>
            </a:pPr>
            <a:r>
              <a:rPr lang="en-US" sz="1800" b="1" dirty="0"/>
              <a:t>Skype–</a:t>
            </a:r>
            <a:r>
              <a:rPr lang="en-US" sz="1800" dirty="0"/>
              <a:t>original name was “sky-peer-to-peer,” which was changed to “</a:t>
            </a:r>
            <a:r>
              <a:rPr lang="en-US" sz="1800" dirty="0" err="1"/>
              <a:t>skyper</a:t>
            </a:r>
            <a:r>
              <a:rPr lang="en-US" sz="1800" dirty="0"/>
              <a:t>,” then to “skype.”</a:t>
            </a:r>
          </a:p>
          <a:p>
            <a:pPr>
              <a:spcBef>
                <a:spcPts val="1000"/>
              </a:spcBef>
            </a:pPr>
            <a:r>
              <a:rPr lang="en-US" sz="1800" b="1" dirty="0"/>
              <a:t>Verizon–</a:t>
            </a:r>
            <a:r>
              <a:rPr lang="en-US" sz="1800" dirty="0"/>
              <a:t>combination of Lain word “veritas” which means “truth” and “horizon.”</a:t>
            </a:r>
          </a:p>
          <a:p>
            <a:pPr>
              <a:spcBef>
                <a:spcPts val="1000"/>
              </a:spcBef>
            </a:pPr>
            <a:r>
              <a:rPr lang="en-US" sz="1800" b="1" dirty="0"/>
              <a:t>Volkswagen–</a:t>
            </a:r>
            <a:r>
              <a:rPr lang="en-US" sz="1800" dirty="0"/>
              <a:t>created by Adolf Hitler as a car for the masses that could transport 2 adults and 3 children at speeds up to 62 mph. Name means “people’s car.”</a:t>
            </a:r>
          </a:p>
          <a:p>
            <a:pPr>
              <a:spcBef>
                <a:spcPts val="1000"/>
              </a:spcBef>
            </a:pPr>
            <a:r>
              <a:rPr lang="en-US" sz="1800" b="1" dirty="0"/>
              <a:t>Yahoo–</a:t>
            </a:r>
            <a:r>
              <a:rPr lang="en-US" sz="1800" dirty="0"/>
              <a:t>word from Jonathan Swift’s book </a:t>
            </a:r>
            <a:r>
              <a:rPr lang="en-US" sz="1800" b="1" dirty="0"/>
              <a:t>Gulliver’s Travels</a:t>
            </a:r>
            <a:r>
              <a:rPr lang="en-US" sz="1800" dirty="0"/>
              <a:t>, which represented a repulsive, filthy creature that resembled a Neanderthal man. Yahoo! founders, Jerry Yang and David Filo considered themselves to be yahoos.</a:t>
            </a:r>
            <a:endParaRPr lang="en-IN" sz="1800" dirty="0"/>
          </a:p>
        </p:txBody>
      </p:sp>
    </p:spTree>
    <p:extLst>
      <p:ext uri="{BB962C8B-B14F-4D97-AF65-F5344CB8AC3E}">
        <p14:creationId xmlns:p14="http://schemas.microsoft.com/office/powerpoint/2010/main" val="149548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E9A32-82D9-435C-A5B8-ED23683C4777}"/>
              </a:ext>
            </a:extLst>
          </p:cNvPr>
          <p:cNvSpPr>
            <a:spLocks noGrp="1"/>
          </p:cNvSpPr>
          <p:nvPr>
            <p:ph type="title"/>
          </p:nvPr>
        </p:nvSpPr>
        <p:spPr/>
        <p:txBody>
          <a:bodyPr/>
          <a:lstStyle/>
          <a:p>
            <a:r>
              <a:rPr lang="en-US" dirty="0"/>
              <a:t>Figure 2.6: Types of Brands</a:t>
            </a:r>
            <a:endParaRPr lang="en-IN" dirty="0"/>
          </a:p>
        </p:txBody>
      </p:sp>
      <p:sp>
        <p:nvSpPr>
          <p:cNvPr id="3" name="Content Placeholder 2">
            <a:extLst>
              <a:ext uri="{FF2B5EF4-FFF2-40B4-BE49-F238E27FC236}">
                <a16:creationId xmlns:a16="http://schemas.microsoft.com/office/drawing/2014/main" id="{FC535676-AAD6-42BD-AEF0-67F833CF9B63}"/>
              </a:ext>
            </a:extLst>
          </p:cNvPr>
          <p:cNvSpPr>
            <a:spLocks noGrp="1"/>
          </p:cNvSpPr>
          <p:nvPr>
            <p:ph sz="quarter" idx="13"/>
          </p:nvPr>
        </p:nvSpPr>
        <p:spPr/>
        <p:txBody>
          <a:bodyPr/>
          <a:lstStyle/>
          <a:p>
            <a:r>
              <a:rPr lang="en-US" dirty="0"/>
              <a:t>Family brands</a:t>
            </a:r>
          </a:p>
          <a:p>
            <a:r>
              <a:rPr lang="en-US" dirty="0"/>
              <a:t>Brand extension</a:t>
            </a:r>
          </a:p>
          <a:p>
            <a:r>
              <a:rPr lang="en-US" dirty="0"/>
              <a:t>Flanker brand</a:t>
            </a:r>
          </a:p>
          <a:p>
            <a:r>
              <a:rPr lang="en-US" dirty="0"/>
              <a:t>Co-branding</a:t>
            </a:r>
          </a:p>
          <a:p>
            <a:r>
              <a:rPr lang="en-US" dirty="0"/>
              <a:t>Ingredient branding</a:t>
            </a:r>
          </a:p>
          <a:p>
            <a:r>
              <a:rPr lang="en-US" dirty="0"/>
              <a:t>Cooperative branding</a:t>
            </a:r>
          </a:p>
          <a:p>
            <a:r>
              <a:rPr lang="en-US" dirty="0"/>
              <a:t>Complementary branding</a:t>
            </a:r>
          </a:p>
          <a:p>
            <a:r>
              <a:rPr lang="en-US" dirty="0"/>
              <a:t>Private brands</a:t>
            </a:r>
          </a:p>
        </p:txBody>
      </p:sp>
    </p:spTree>
    <p:extLst>
      <p:ext uri="{BB962C8B-B14F-4D97-AF65-F5344CB8AC3E}">
        <p14:creationId xmlns:p14="http://schemas.microsoft.com/office/powerpoint/2010/main" val="1927725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4DCF-5B23-4921-8A0B-47C0ADA183A0}"/>
              </a:ext>
            </a:extLst>
          </p:cNvPr>
          <p:cNvSpPr>
            <a:spLocks noGrp="1"/>
          </p:cNvSpPr>
          <p:nvPr>
            <p:ph type="title"/>
          </p:nvPr>
        </p:nvSpPr>
        <p:spPr/>
        <p:txBody>
          <a:bodyPr/>
          <a:lstStyle/>
          <a:p>
            <a:r>
              <a:rPr lang="en-IN" dirty="0"/>
              <a:t>Campbell’s: Family Brands</a:t>
            </a:r>
          </a:p>
        </p:txBody>
      </p:sp>
      <p:pic>
        <p:nvPicPr>
          <p:cNvPr id="6" name="Content Placeholder 5" descr="A photo depicts a can of Campbell's tomato soup and a cup of prepared tomato soup.">
            <a:extLst>
              <a:ext uri="{FF2B5EF4-FFF2-40B4-BE49-F238E27FC236}">
                <a16:creationId xmlns:a16="http://schemas.microsoft.com/office/drawing/2014/main" id="{BFEAC665-E184-4218-AD2E-487EEF85EEBC}"/>
              </a:ext>
            </a:extLst>
          </p:cNvPr>
          <p:cNvPicPr>
            <a:picLocks noGrp="1" noChangeAspect="1"/>
          </p:cNvPicPr>
          <p:nvPr>
            <p:ph sz="quarter" idx="13"/>
          </p:nvPr>
        </p:nvPicPr>
        <p:blipFill>
          <a:blip r:embed="rId3"/>
          <a:stretch>
            <a:fillRect/>
          </a:stretch>
        </p:blipFill>
        <p:spPr>
          <a:xfrm>
            <a:off x="1745914" y="2064787"/>
            <a:ext cx="5969120" cy="3897746"/>
          </a:xfrm>
          <a:prstGeom prst="rect">
            <a:avLst/>
          </a:prstGeom>
        </p:spPr>
      </p:pic>
    </p:spTree>
    <p:extLst>
      <p:ext uri="{BB962C8B-B14F-4D97-AF65-F5344CB8AC3E}">
        <p14:creationId xmlns:p14="http://schemas.microsoft.com/office/powerpoint/2010/main" val="3104929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4DCF-5B23-4921-8A0B-47C0ADA183A0}"/>
              </a:ext>
            </a:extLst>
          </p:cNvPr>
          <p:cNvSpPr>
            <a:spLocks noGrp="1"/>
          </p:cNvSpPr>
          <p:nvPr>
            <p:ph type="title"/>
          </p:nvPr>
        </p:nvSpPr>
        <p:spPr/>
        <p:txBody>
          <a:bodyPr/>
          <a:lstStyle/>
          <a:p>
            <a:r>
              <a:rPr lang="en-US" dirty="0"/>
              <a:t>Figure 2.7: Forms of Co-Branding</a:t>
            </a:r>
            <a:endParaRPr lang="en-IN" dirty="0"/>
          </a:p>
        </p:txBody>
      </p:sp>
      <p:pic>
        <p:nvPicPr>
          <p:cNvPr id="5" name="Content Placeholder 4" descr="A diagram displays forms of Co branding, ingredient branding, cooperative branding, and complementary branding.">
            <a:extLst>
              <a:ext uri="{FF2B5EF4-FFF2-40B4-BE49-F238E27FC236}">
                <a16:creationId xmlns:a16="http://schemas.microsoft.com/office/drawing/2014/main" id="{D44313C7-005E-452D-9BED-165903EBF077}"/>
              </a:ext>
            </a:extLst>
          </p:cNvPr>
          <p:cNvPicPr>
            <a:picLocks noGrp="1" noChangeAspect="1"/>
          </p:cNvPicPr>
          <p:nvPr>
            <p:ph sz="quarter" idx="13"/>
          </p:nvPr>
        </p:nvPicPr>
        <p:blipFill>
          <a:blip r:embed="rId3"/>
          <a:stretch>
            <a:fillRect/>
          </a:stretch>
        </p:blipFill>
        <p:spPr>
          <a:xfrm>
            <a:off x="1288984" y="2269043"/>
            <a:ext cx="6566032" cy="2738463"/>
          </a:xfrm>
          <a:prstGeom prst="rect">
            <a:avLst/>
          </a:prstGeom>
        </p:spPr>
      </p:pic>
    </p:spTree>
    <p:extLst>
      <p:ext uri="{BB962C8B-B14F-4D97-AF65-F5344CB8AC3E}">
        <p14:creationId xmlns:p14="http://schemas.microsoft.com/office/powerpoint/2010/main" val="36227162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0487E-D952-4121-B18E-65644FBB1EC9}"/>
              </a:ext>
            </a:extLst>
          </p:cNvPr>
          <p:cNvSpPr>
            <a:spLocks noGrp="1"/>
          </p:cNvSpPr>
          <p:nvPr>
            <p:ph type="title"/>
          </p:nvPr>
        </p:nvSpPr>
        <p:spPr/>
        <p:txBody>
          <a:bodyPr/>
          <a:lstStyle/>
          <a:p>
            <a:r>
              <a:rPr lang="en-US" sz="3200" dirty="0"/>
              <a:t>Figure 2.8: Four Tests of Quality Brand Logos and Names</a:t>
            </a:r>
            <a:endParaRPr lang="en-IN" sz="3200" dirty="0"/>
          </a:p>
        </p:txBody>
      </p:sp>
      <p:sp>
        <p:nvSpPr>
          <p:cNvPr id="3" name="Content Placeholder 2">
            <a:extLst>
              <a:ext uri="{FF2B5EF4-FFF2-40B4-BE49-F238E27FC236}">
                <a16:creationId xmlns:a16="http://schemas.microsoft.com/office/drawing/2014/main" id="{418B84EA-CD1F-4C36-B228-BE62F05BE10A}"/>
              </a:ext>
            </a:extLst>
          </p:cNvPr>
          <p:cNvSpPr>
            <a:spLocks noGrp="1"/>
          </p:cNvSpPr>
          <p:nvPr>
            <p:ph sz="quarter" idx="13"/>
          </p:nvPr>
        </p:nvSpPr>
        <p:spPr/>
        <p:txBody>
          <a:bodyPr/>
          <a:lstStyle/>
          <a:p>
            <a:r>
              <a:rPr lang="en-US" dirty="0"/>
              <a:t>Recognizable</a:t>
            </a:r>
          </a:p>
          <a:p>
            <a:r>
              <a:rPr lang="en-US" dirty="0"/>
              <a:t>Familiar</a:t>
            </a:r>
          </a:p>
          <a:p>
            <a:r>
              <a:rPr lang="en-US" dirty="0"/>
              <a:t>Elicits a consensual meaning among those in the firm’s target market</a:t>
            </a:r>
          </a:p>
          <a:p>
            <a:r>
              <a:rPr lang="en-US" dirty="0"/>
              <a:t>Evokes positive feelings</a:t>
            </a:r>
          </a:p>
        </p:txBody>
      </p:sp>
    </p:spTree>
    <p:extLst>
      <p:ext uri="{BB962C8B-B14F-4D97-AF65-F5344CB8AC3E}">
        <p14:creationId xmlns:p14="http://schemas.microsoft.com/office/powerpoint/2010/main" val="4009013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BDD0A-26D3-42FA-AE28-6E2D93EDF8B2}"/>
              </a:ext>
            </a:extLst>
          </p:cNvPr>
          <p:cNvSpPr>
            <a:spLocks noGrp="1"/>
          </p:cNvSpPr>
          <p:nvPr>
            <p:ph type="title"/>
          </p:nvPr>
        </p:nvSpPr>
        <p:spPr>
          <a:xfrm>
            <a:off x="457200" y="215371"/>
            <a:ext cx="8475044" cy="1097279"/>
          </a:xfrm>
        </p:spPr>
        <p:txBody>
          <a:bodyPr/>
          <a:lstStyle/>
          <a:p>
            <a:r>
              <a:rPr lang="en-US" dirty="0"/>
              <a:t>Figure 2.9: Some of the Oldest Logos</a:t>
            </a:r>
            <a:endParaRPr lang="en-IN" dirty="0"/>
          </a:p>
        </p:txBody>
      </p:sp>
      <p:graphicFrame>
        <p:nvGraphicFramePr>
          <p:cNvPr id="4" name="Table 4">
            <a:extLst>
              <a:ext uri="{FF2B5EF4-FFF2-40B4-BE49-F238E27FC236}">
                <a16:creationId xmlns:a16="http://schemas.microsoft.com/office/drawing/2014/main" id="{D5E900B5-94B0-436C-953A-B3F404F00084}"/>
              </a:ext>
            </a:extLst>
          </p:cNvPr>
          <p:cNvGraphicFramePr>
            <a:graphicFrameLocks noGrp="1"/>
          </p:cNvGraphicFramePr>
          <p:nvPr>
            <p:ph sz="quarter" idx="13"/>
            <p:extLst>
              <p:ext uri="{D42A27DB-BD31-4B8C-83A1-F6EECF244321}">
                <p14:modId xmlns:p14="http://schemas.microsoft.com/office/powerpoint/2010/main" val="2608914368"/>
              </p:ext>
            </p:extLst>
          </p:nvPr>
        </p:nvGraphicFramePr>
        <p:xfrm>
          <a:off x="457200" y="1554163"/>
          <a:ext cx="8232774" cy="4079240"/>
        </p:xfrm>
        <a:graphic>
          <a:graphicData uri="http://schemas.openxmlformats.org/drawingml/2006/table">
            <a:tbl>
              <a:tblPr firstRow="1" bandRow="1">
                <a:tableStyleId>{2D5ABB26-0587-4C30-8999-92F81FD0307C}</a:tableStyleId>
              </a:tblPr>
              <a:tblGrid>
                <a:gridCol w="2744258">
                  <a:extLst>
                    <a:ext uri="{9D8B030D-6E8A-4147-A177-3AD203B41FA5}">
                      <a16:colId xmlns:a16="http://schemas.microsoft.com/office/drawing/2014/main" val="3962930173"/>
                    </a:ext>
                  </a:extLst>
                </a:gridCol>
                <a:gridCol w="2744258">
                  <a:extLst>
                    <a:ext uri="{9D8B030D-6E8A-4147-A177-3AD203B41FA5}">
                      <a16:colId xmlns:a16="http://schemas.microsoft.com/office/drawing/2014/main" val="3466278227"/>
                    </a:ext>
                  </a:extLst>
                </a:gridCol>
                <a:gridCol w="2744258">
                  <a:extLst>
                    <a:ext uri="{9D8B030D-6E8A-4147-A177-3AD203B41FA5}">
                      <a16:colId xmlns:a16="http://schemas.microsoft.com/office/drawing/2014/main" val="3408388541"/>
                    </a:ext>
                  </a:extLst>
                </a:gridCol>
              </a:tblGrid>
              <a:tr h="370840">
                <a:tc>
                  <a:txBody>
                    <a:bodyPr/>
                    <a:lstStyle/>
                    <a:p>
                      <a:r>
                        <a:rPr lang="en-US" sz="1600" b="1" dirty="0"/>
                        <a:t>Company/Brand</a:t>
                      </a:r>
                      <a:endParaRPr lang="en-IN" sz="1600" b="1"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Year Company</a:t>
                      </a:r>
                      <a:r>
                        <a:rPr lang="en-US" sz="1600" b="1" baseline="0" dirty="0"/>
                        <a:t> Founded</a:t>
                      </a:r>
                      <a:endParaRPr lang="en-IN" sz="1600" b="1"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Year</a:t>
                      </a:r>
                      <a:r>
                        <a:rPr lang="en-US" sz="1600" b="1" baseline="0" dirty="0"/>
                        <a:t> Logo First Used</a:t>
                      </a:r>
                      <a:endParaRPr lang="en-IN" sz="1600" b="1"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7407359"/>
                  </a:ext>
                </a:extLst>
              </a:tr>
              <a:tr h="370840">
                <a:tc>
                  <a:txBody>
                    <a:bodyPr/>
                    <a:lstStyle/>
                    <a:p>
                      <a:r>
                        <a:rPr lang="en-US" sz="1600" dirty="0"/>
                        <a:t>John Deere</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1837</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1876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01227218"/>
                  </a:ext>
                </a:extLst>
              </a:tr>
              <a:tr h="370840">
                <a:tc>
                  <a:txBody>
                    <a:bodyPr/>
                    <a:lstStyle/>
                    <a:p>
                      <a:r>
                        <a:rPr lang="en-US" sz="1600" dirty="0"/>
                        <a:t>Coca-Cola</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1886</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1886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87099462"/>
                  </a:ext>
                </a:extLst>
              </a:tr>
              <a:tr h="370840">
                <a:tc>
                  <a:txBody>
                    <a:bodyPr/>
                    <a:lstStyle/>
                    <a:p>
                      <a:r>
                        <a:rPr lang="en-US" sz="1600" dirty="0"/>
                        <a:t>Johnson &amp;</a:t>
                      </a:r>
                      <a:r>
                        <a:rPr lang="en-US" sz="1600" baseline="0" dirty="0"/>
                        <a:t> Johnson</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1886</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1886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3023061"/>
                  </a:ext>
                </a:extLst>
              </a:tr>
              <a:tr h="370840">
                <a:tc>
                  <a:txBody>
                    <a:bodyPr/>
                    <a:lstStyle/>
                    <a:p>
                      <a:r>
                        <a:rPr lang="en-US" sz="1600" dirty="0"/>
                        <a:t>Union Pacific</a:t>
                      </a:r>
                      <a:r>
                        <a:rPr lang="en-US" sz="1600" baseline="0" dirty="0"/>
                        <a:t> Railroad</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1862</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1888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0816579"/>
                  </a:ext>
                </a:extLst>
              </a:tr>
              <a:tr h="370840">
                <a:tc>
                  <a:txBody>
                    <a:bodyPr/>
                    <a:lstStyle/>
                    <a:p>
                      <a:r>
                        <a:rPr lang="en-US" sz="1600" dirty="0"/>
                        <a:t>Prudential Life Insurance</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1875</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1896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7156142"/>
                  </a:ext>
                </a:extLst>
              </a:tr>
              <a:tr h="370840">
                <a:tc>
                  <a:txBody>
                    <a:bodyPr/>
                    <a:lstStyle/>
                    <a:p>
                      <a:r>
                        <a:rPr lang="en-US" sz="1600" dirty="0"/>
                        <a:t>Campbell’s Soup</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1869</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1898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4000247"/>
                  </a:ext>
                </a:extLst>
              </a:tr>
              <a:tr h="370840">
                <a:tc>
                  <a:txBody>
                    <a:bodyPr/>
                    <a:lstStyle/>
                    <a:p>
                      <a:r>
                        <a:rPr lang="en-US" sz="1600" dirty="0"/>
                        <a:t>General Electric</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1892</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1900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5564034"/>
                  </a:ext>
                </a:extLst>
              </a:tr>
              <a:tr h="370840">
                <a:tc>
                  <a:txBody>
                    <a:bodyPr/>
                    <a:lstStyle/>
                    <a:p>
                      <a:r>
                        <a:rPr lang="en-US" sz="1600" dirty="0"/>
                        <a:t>Goodyear</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1898</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1901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1038608"/>
                  </a:ext>
                </a:extLst>
              </a:tr>
              <a:tr h="370840">
                <a:tc>
                  <a:txBody>
                    <a:bodyPr/>
                    <a:lstStyle/>
                    <a:p>
                      <a:r>
                        <a:rPr lang="en-US" sz="1600" dirty="0"/>
                        <a:t>Sherwin-Williams</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1866</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1905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9093820"/>
                  </a:ext>
                </a:extLst>
              </a:tr>
              <a:tr h="370840">
                <a:tc>
                  <a:txBody>
                    <a:bodyPr/>
                    <a:lstStyle/>
                    <a:p>
                      <a:r>
                        <a:rPr lang="en-US" sz="1600" dirty="0"/>
                        <a:t>DuPont</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1802</a:t>
                      </a:r>
                      <a:endParaRPr lang="en-I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600" dirty="0"/>
                        <a:t>1907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2676317"/>
                  </a:ext>
                </a:extLst>
              </a:tr>
            </a:tbl>
          </a:graphicData>
        </a:graphic>
      </p:graphicFrame>
    </p:spTree>
    <p:extLst>
      <p:ext uri="{BB962C8B-B14F-4D97-AF65-F5344CB8AC3E}">
        <p14:creationId xmlns:p14="http://schemas.microsoft.com/office/powerpoint/2010/main" val="460223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26103-DFAB-49B8-87C4-8936E615CB16}"/>
              </a:ext>
            </a:extLst>
          </p:cNvPr>
          <p:cNvSpPr>
            <a:spLocks noGrp="1"/>
          </p:cNvSpPr>
          <p:nvPr>
            <p:ph type="title"/>
          </p:nvPr>
        </p:nvSpPr>
        <p:spPr/>
        <p:txBody>
          <a:bodyPr/>
          <a:lstStyle/>
          <a:p>
            <a:r>
              <a:rPr lang="en-IN" dirty="0"/>
              <a:t>Brand Logos</a:t>
            </a:r>
          </a:p>
        </p:txBody>
      </p:sp>
      <p:sp>
        <p:nvSpPr>
          <p:cNvPr id="3" name="Content Placeholder 2">
            <a:extLst>
              <a:ext uri="{FF2B5EF4-FFF2-40B4-BE49-F238E27FC236}">
                <a16:creationId xmlns:a16="http://schemas.microsoft.com/office/drawing/2014/main" id="{94382BD1-4B54-44B0-80E7-E8FDE2F0A891}"/>
              </a:ext>
            </a:extLst>
          </p:cNvPr>
          <p:cNvSpPr>
            <a:spLocks noGrp="1"/>
          </p:cNvSpPr>
          <p:nvPr>
            <p:ph sz="quarter" idx="13"/>
          </p:nvPr>
        </p:nvSpPr>
        <p:spPr/>
        <p:txBody>
          <a:bodyPr/>
          <a:lstStyle/>
          <a:p>
            <a:r>
              <a:rPr lang="en-US" dirty="0"/>
              <a:t>Aid in recall of specific brands</a:t>
            </a:r>
          </a:p>
          <a:p>
            <a:r>
              <a:rPr lang="en-US" dirty="0"/>
              <a:t>Aid in recall of advertisements</a:t>
            </a:r>
          </a:p>
          <a:p>
            <a:r>
              <a:rPr lang="en-US" dirty="0"/>
              <a:t>Reduce shopping effort</a:t>
            </a:r>
          </a:p>
          <a:p>
            <a:r>
              <a:rPr lang="en-US" dirty="0"/>
              <a:t>Reduce search time and evaluation of alternatives</a:t>
            </a:r>
          </a:p>
        </p:txBody>
      </p:sp>
    </p:spTree>
    <p:extLst>
      <p:ext uri="{BB962C8B-B14F-4D97-AF65-F5344CB8AC3E}">
        <p14:creationId xmlns:p14="http://schemas.microsoft.com/office/powerpoint/2010/main" val="3269605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Chapter Objectives </a:t>
            </a:r>
            <a:r>
              <a:rPr lang="en-US" sz="2000" b="0" dirty="0"/>
              <a:t>(1 of 2)</a:t>
            </a:r>
            <a:endParaRPr lang="en-IN" sz="2000" b="0" dirty="0"/>
          </a:p>
        </p:txBody>
      </p:sp>
      <p:sp>
        <p:nvSpPr>
          <p:cNvPr id="3" name="Content Placeholder 2"/>
          <p:cNvSpPr>
            <a:spLocks noGrp="1"/>
          </p:cNvSpPr>
          <p:nvPr>
            <p:ph sz="quarter" idx="13"/>
          </p:nvPr>
        </p:nvSpPr>
        <p:spPr/>
        <p:txBody>
          <a:bodyPr/>
          <a:lstStyle/>
          <a:p>
            <a:pPr marL="0" indent="0">
              <a:buSzTx/>
              <a:buNone/>
            </a:pPr>
            <a:r>
              <a:rPr lang="en-US" sz="2400" b="1" dirty="0">
                <a:solidFill>
                  <a:srgbClr val="007FA3"/>
                </a:solidFill>
              </a:rPr>
              <a:t>2.1</a:t>
            </a:r>
            <a:r>
              <a:rPr lang="en-US" sz="2400" dirty="0"/>
              <a:t> How does a brand’s image affect consumers, other businesses, and the company itself?</a:t>
            </a:r>
            <a:endParaRPr lang="en-US" sz="2400" dirty="0">
              <a:solidFill>
                <a:srgbClr val="000000"/>
              </a:solidFill>
            </a:endParaRPr>
          </a:p>
          <a:p>
            <a:pPr marL="0" indent="0">
              <a:buSzTx/>
              <a:buNone/>
            </a:pPr>
            <a:r>
              <a:rPr lang="en-US" sz="2400" b="1" dirty="0">
                <a:solidFill>
                  <a:srgbClr val="007FA3"/>
                </a:solidFill>
              </a:rPr>
              <a:t>2.2</a:t>
            </a:r>
            <a:r>
              <a:rPr lang="en-US" sz="2400" dirty="0"/>
              <a:t> What types of brands and brand names do companies use?</a:t>
            </a:r>
            <a:endParaRPr lang="en-US" sz="2400" dirty="0">
              <a:solidFill>
                <a:srgbClr val="000000"/>
              </a:solidFill>
            </a:endParaRPr>
          </a:p>
          <a:p>
            <a:pPr marL="0" indent="0">
              <a:buSzTx/>
              <a:buNone/>
            </a:pPr>
            <a:r>
              <a:rPr lang="en-US" sz="2400" b="1" dirty="0">
                <a:solidFill>
                  <a:srgbClr val="007FA3"/>
                </a:solidFill>
              </a:rPr>
              <a:t>2.3</a:t>
            </a:r>
            <a:r>
              <a:rPr lang="en-US" sz="2400" dirty="0"/>
              <a:t> What characteristics do effective logos exhibit?</a:t>
            </a:r>
            <a:endParaRPr lang="en-US" sz="2400" dirty="0">
              <a:solidFill>
                <a:srgbClr val="000000"/>
              </a:solidFill>
            </a:endParaRPr>
          </a:p>
          <a:p>
            <a:pPr marL="0" indent="0">
              <a:buSzTx/>
              <a:buNone/>
            </a:pPr>
            <a:r>
              <a:rPr lang="en-US" sz="2400" b="1" dirty="0">
                <a:solidFill>
                  <a:srgbClr val="007FA3"/>
                </a:solidFill>
              </a:rPr>
              <a:t>2.4</a:t>
            </a:r>
            <a:r>
              <a:rPr lang="en-US" sz="2400" dirty="0"/>
              <a:t> How do marketers identify, create, rejuvenate, or change a brand’s image?</a:t>
            </a:r>
          </a:p>
        </p:txBody>
      </p:sp>
    </p:spTree>
    <p:extLst>
      <p:ext uri="{BB962C8B-B14F-4D97-AF65-F5344CB8AC3E}">
        <p14:creationId xmlns:p14="http://schemas.microsoft.com/office/powerpoint/2010/main" val="3452098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B8C70-2392-4B0E-9CBF-89918A233A91}"/>
              </a:ext>
            </a:extLst>
          </p:cNvPr>
          <p:cNvSpPr>
            <a:spLocks noGrp="1"/>
          </p:cNvSpPr>
          <p:nvPr>
            <p:ph type="title"/>
          </p:nvPr>
        </p:nvSpPr>
        <p:spPr/>
        <p:txBody>
          <a:bodyPr/>
          <a:lstStyle/>
          <a:p>
            <a:r>
              <a:rPr lang="en-US" sz="3200" dirty="0"/>
              <a:t>Figure 2.10: Tips on Creating or Changing Logos</a:t>
            </a:r>
            <a:endParaRPr lang="en-IN" sz="3200" dirty="0"/>
          </a:p>
        </p:txBody>
      </p:sp>
      <p:sp>
        <p:nvSpPr>
          <p:cNvPr id="3" name="Content Placeholder 2">
            <a:extLst>
              <a:ext uri="{FF2B5EF4-FFF2-40B4-BE49-F238E27FC236}">
                <a16:creationId xmlns:a16="http://schemas.microsoft.com/office/drawing/2014/main" id="{F8B580BD-0E17-4BC4-9C63-482FD8056B07}"/>
              </a:ext>
            </a:extLst>
          </p:cNvPr>
          <p:cNvSpPr>
            <a:spLocks noGrp="1"/>
          </p:cNvSpPr>
          <p:nvPr>
            <p:ph sz="quarter" idx="13"/>
          </p:nvPr>
        </p:nvSpPr>
        <p:spPr/>
        <p:txBody>
          <a:bodyPr/>
          <a:lstStyle/>
          <a:p>
            <a:r>
              <a:rPr lang="en-US" dirty="0"/>
              <a:t>The logo is a reflection of the brand</a:t>
            </a:r>
          </a:p>
          <a:p>
            <a:r>
              <a:rPr lang="en-US" dirty="0"/>
              <a:t>Creating logos requires knowledge and expertise</a:t>
            </a:r>
          </a:p>
          <a:p>
            <a:r>
              <a:rPr lang="en-US" dirty="0"/>
              <a:t>Use professional designers</a:t>
            </a:r>
          </a:p>
          <a:p>
            <a:r>
              <a:rPr lang="en-US" dirty="0"/>
              <a:t>Make the logo simple</a:t>
            </a:r>
          </a:p>
          <a:p>
            <a:r>
              <a:rPr lang="en-US" dirty="0"/>
              <a:t>Make the logo media transferrable</a:t>
            </a:r>
          </a:p>
        </p:txBody>
      </p:sp>
    </p:spTree>
    <p:extLst>
      <p:ext uri="{BB962C8B-B14F-4D97-AF65-F5344CB8AC3E}">
        <p14:creationId xmlns:p14="http://schemas.microsoft.com/office/powerpoint/2010/main" val="125828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US" dirty="0"/>
              <a:t>Identifying the Desired Brand Image</a:t>
            </a:r>
            <a:endParaRPr lang="en-IN"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3479533" cy="3754437"/>
          </a:xfrm>
        </p:spPr>
        <p:txBody>
          <a:bodyPr/>
          <a:lstStyle/>
          <a:p>
            <a:r>
              <a:rPr lang="en-US" dirty="0"/>
              <a:t>Evaluate current image</a:t>
            </a:r>
          </a:p>
          <a:p>
            <a:pPr lvl="1"/>
            <a:r>
              <a:rPr lang="en-US" dirty="0"/>
              <a:t>Ask customers</a:t>
            </a:r>
          </a:p>
          <a:p>
            <a:pPr lvl="1"/>
            <a:r>
              <a:rPr lang="en-US" dirty="0"/>
              <a:t>Ask non-customers</a:t>
            </a:r>
          </a:p>
          <a:p>
            <a:r>
              <a:rPr lang="en-US" dirty="0"/>
              <a:t>Can be a strategic advantage</a:t>
            </a:r>
          </a:p>
        </p:txBody>
      </p:sp>
      <p:pic>
        <p:nvPicPr>
          <p:cNvPr id="6" name="Content Placeholder 5" descr="An advertisement poster for Arvest Bank. The slogan on the poster reads now is the time to score great rates. A subtitle reads reduced auto loans and home equity lines for a limited time.">
            <a:extLst>
              <a:ext uri="{FF2B5EF4-FFF2-40B4-BE49-F238E27FC236}">
                <a16:creationId xmlns:a16="http://schemas.microsoft.com/office/drawing/2014/main" id="{B5CEAD82-003F-4229-9618-BCAEF2183126}"/>
              </a:ext>
            </a:extLst>
          </p:cNvPr>
          <p:cNvPicPr>
            <a:picLocks noGrp="1" noChangeAspect="1"/>
          </p:cNvPicPr>
          <p:nvPr>
            <p:ph sz="quarter" idx="13"/>
          </p:nvPr>
        </p:nvPicPr>
        <p:blipFill>
          <a:blip r:embed="rId3"/>
          <a:stretch>
            <a:fillRect/>
          </a:stretch>
        </p:blipFill>
        <p:spPr>
          <a:xfrm>
            <a:off x="4413942" y="1888406"/>
            <a:ext cx="4194412" cy="3615241"/>
          </a:xfrm>
          <a:prstGeom prst="rect">
            <a:avLst/>
          </a:prstGeom>
        </p:spPr>
      </p:pic>
    </p:spTree>
    <p:extLst>
      <p:ext uri="{BB962C8B-B14F-4D97-AF65-F5344CB8AC3E}">
        <p14:creationId xmlns:p14="http://schemas.microsoft.com/office/powerpoint/2010/main" val="1020860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US" dirty="0"/>
              <a:t>Creating the Right Image</a:t>
            </a:r>
            <a:endParaRPr lang="en-IN"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3"/>
            <a:ext cx="8229600" cy="1685302"/>
          </a:xfrm>
        </p:spPr>
        <p:txBody>
          <a:bodyPr/>
          <a:lstStyle/>
          <a:p>
            <a:r>
              <a:rPr lang="en-US" dirty="0"/>
              <a:t>Sends a clear message</a:t>
            </a:r>
          </a:p>
          <a:p>
            <a:r>
              <a:rPr lang="en-US" dirty="0"/>
              <a:t>Portrays what the firm sells</a:t>
            </a:r>
          </a:p>
          <a:p>
            <a:r>
              <a:rPr lang="en-US" dirty="0"/>
              <a:t>Business-to-business may be challenging</a:t>
            </a:r>
          </a:p>
        </p:txBody>
      </p:sp>
      <p:pic>
        <p:nvPicPr>
          <p:cNvPr id="7" name="Content Placeholder 6" descr="An advertisement poster for Asbell Companies. The slogan on the poster reads, laying the groundwork for the heartland’s biggest projects.">
            <a:extLst>
              <a:ext uri="{FF2B5EF4-FFF2-40B4-BE49-F238E27FC236}">
                <a16:creationId xmlns:a16="http://schemas.microsoft.com/office/drawing/2014/main" id="{CF7C779E-D9AA-4697-B73E-39A94B59BED0}"/>
              </a:ext>
            </a:extLst>
          </p:cNvPr>
          <p:cNvPicPr>
            <a:picLocks noGrp="1" noChangeAspect="1"/>
          </p:cNvPicPr>
          <p:nvPr>
            <p:ph sz="quarter" idx="13"/>
          </p:nvPr>
        </p:nvPicPr>
        <p:blipFill>
          <a:blip r:embed="rId3"/>
          <a:stretch>
            <a:fillRect/>
          </a:stretch>
        </p:blipFill>
        <p:spPr>
          <a:xfrm>
            <a:off x="2470415" y="3429000"/>
            <a:ext cx="4808193" cy="2958423"/>
          </a:xfrm>
          <a:prstGeom prst="rect">
            <a:avLst/>
          </a:prstGeom>
        </p:spPr>
      </p:pic>
    </p:spTree>
    <p:extLst>
      <p:ext uri="{BB962C8B-B14F-4D97-AF65-F5344CB8AC3E}">
        <p14:creationId xmlns:p14="http://schemas.microsoft.com/office/powerpoint/2010/main" val="1105796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D581-6B18-4028-9B23-6F186293665C}"/>
              </a:ext>
            </a:extLst>
          </p:cNvPr>
          <p:cNvSpPr>
            <a:spLocks noGrp="1"/>
          </p:cNvSpPr>
          <p:nvPr>
            <p:ph type="title"/>
          </p:nvPr>
        </p:nvSpPr>
        <p:spPr/>
        <p:txBody>
          <a:bodyPr/>
          <a:lstStyle/>
          <a:p>
            <a:r>
              <a:rPr lang="en-IN" dirty="0"/>
              <a:t>Rejuvenating a Brand’s Image</a:t>
            </a:r>
          </a:p>
        </p:txBody>
      </p:sp>
      <p:sp>
        <p:nvSpPr>
          <p:cNvPr id="3" name="Content Placeholder 2">
            <a:extLst>
              <a:ext uri="{FF2B5EF4-FFF2-40B4-BE49-F238E27FC236}">
                <a16:creationId xmlns:a16="http://schemas.microsoft.com/office/drawing/2014/main" id="{0104F246-FAF6-42D3-9DF5-DAF89967D27A}"/>
              </a:ext>
            </a:extLst>
          </p:cNvPr>
          <p:cNvSpPr>
            <a:spLocks noGrp="1"/>
          </p:cNvSpPr>
          <p:nvPr>
            <p:ph sz="quarter" idx="13"/>
          </p:nvPr>
        </p:nvSpPr>
        <p:spPr/>
        <p:txBody>
          <a:bodyPr/>
          <a:lstStyle/>
          <a:p>
            <a:r>
              <a:rPr lang="en-US" dirty="0"/>
              <a:t>Sells new products</a:t>
            </a:r>
          </a:p>
          <a:p>
            <a:r>
              <a:rPr lang="en-US" dirty="0"/>
              <a:t>Attracts new customers</a:t>
            </a:r>
          </a:p>
          <a:p>
            <a:r>
              <a:rPr lang="en-US" dirty="0"/>
              <a:t>Retains current customers</a:t>
            </a:r>
          </a:p>
          <a:p>
            <a:r>
              <a:rPr lang="en-US" dirty="0"/>
              <a:t>Key – remain consistent with old and new</a:t>
            </a:r>
          </a:p>
          <a:p>
            <a:r>
              <a:rPr lang="en-US" dirty="0"/>
              <a:t>Takes time and effort</a:t>
            </a:r>
          </a:p>
        </p:txBody>
      </p:sp>
    </p:spTree>
    <p:extLst>
      <p:ext uri="{BB962C8B-B14F-4D97-AF65-F5344CB8AC3E}">
        <p14:creationId xmlns:p14="http://schemas.microsoft.com/office/powerpoint/2010/main" val="279105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3E471-6B78-4268-8634-AE71917AD108}"/>
              </a:ext>
            </a:extLst>
          </p:cNvPr>
          <p:cNvSpPr>
            <a:spLocks noGrp="1"/>
          </p:cNvSpPr>
          <p:nvPr>
            <p:ph type="title"/>
          </p:nvPr>
        </p:nvSpPr>
        <p:spPr/>
        <p:txBody>
          <a:bodyPr/>
          <a:lstStyle/>
          <a:p>
            <a:r>
              <a:rPr lang="en-US" sz="3200" dirty="0"/>
              <a:t>Figure 2.11: Keys to Successful Image Rejuvenation</a:t>
            </a:r>
            <a:endParaRPr lang="en-IN" sz="3200" dirty="0"/>
          </a:p>
        </p:txBody>
      </p:sp>
      <p:sp>
        <p:nvSpPr>
          <p:cNvPr id="3" name="Content Placeholder 2">
            <a:extLst>
              <a:ext uri="{FF2B5EF4-FFF2-40B4-BE49-F238E27FC236}">
                <a16:creationId xmlns:a16="http://schemas.microsoft.com/office/drawing/2014/main" id="{B2814578-BFB1-4B97-BA26-B4DF556032BC}"/>
              </a:ext>
            </a:extLst>
          </p:cNvPr>
          <p:cNvSpPr>
            <a:spLocks noGrp="1"/>
          </p:cNvSpPr>
          <p:nvPr>
            <p:ph sz="quarter" idx="13"/>
          </p:nvPr>
        </p:nvSpPr>
        <p:spPr/>
        <p:txBody>
          <a:bodyPr/>
          <a:lstStyle/>
          <a:p>
            <a:r>
              <a:rPr lang="en-US" dirty="0"/>
              <a:t>Help former customers rediscover the brand</a:t>
            </a:r>
          </a:p>
          <a:p>
            <a:r>
              <a:rPr lang="en-US" dirty="0"/>
              <a:t>Offer timeless consumer value</a:t>
            </a:r>
          </a:p>
          <a:p>
            <a:r>
              <a:rPr lang="en-US" dirty="0"/>
              <a:t>Stay true to original, but contemporize</a:t>
            </a:r>
          </a:p>
          <a:p>
            <a:r>
              <a:rPr lang="en-US" dirty="0"/>
              <a:t>Build a community</a:t>
            </a:r>
          </a:p>
        </p:txBody>
      </p:sp>
    </p:spTree>
    <p:extLst>
      <p:ext uri="{BB962C8B-B14F-4D97-AF65-F5344CB8AC3E}">
        <p14:creationId xmlns:p14="http://schemas.microsoft.com/office/powerpoint/2010/main" val="25769293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US" dirty="0"/>
              <a:t>Changing a Brand’s Image</a:t>
            </a:r>
            <a:endParaRPr lang="en-IN"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4355432" cy="4399626"/>
          </a:xfrm>
        </p:spPr>
        <p:txBody>
          <a:bodyPr/>
          <a:lstStyle/>
          <a:p>
            <a:r>
              <a:rPr lang="en-US" dirty="0"/>
              <a:t>Extremely difficult</a:t>
            </a:r>
          </a:p>
          <a:p>
            <a:r>
              <a:rPr lang="en-US" dirty="0"/>
              <a:t>Necessary when target market declines or brand image no longer matches industry trends</a:t>
            </a:r>
          </a:p>
          <a:p>
            <a:r>
              <a:rPr lang="en-US" dirty="0"/>
              <a:t>Requires more than advertising</a:t>
            </a:r>
          </a:p>
          <a:p>
            <a:r>
              <a:rPr lang="en-US" dirty="0"/>
              <a:t>Begins internally, then moves outward</a:t>
            </a:r>
          </a:p>
        </p:txBody>
      </p:sp>
      <p:pic>
        <p:nvPicPr>
          <p:cNvPr id="7" name="Content Placeholder 6" descr="A poster for Snickers. The slogan on the poster reads, you are not you when you are hungry, Snickers satisfies.">
            <a:extLst>
              <a:ext uri="{FF2B5EF4-FFF2-40B4-BE49-F238E27FC236}">
                <a16:creationId xmlns:a16="http://schemas.microsoft.com/office/drawing/2014/main" id="{DF400ED1-474B-4E6B-AE00-FF7B3AAB472B}"/>
              </a:ext>
            </a:extLst>
          </p:cNvPr>
          <p:cNvPicPr>
            <a:picLocks noGrp="1" noChangeAspect="1"/>
          </p:cNvPicPr>
          <p:nvPr>
            <p:ph sz="quarter" idx="13"/>
          </p:nvPr>
        </p:nvPicPr>
        <p:blipFill>
          <a:blip r:embed="rId3"/>
          <a:stretch>
            <a:fillRect/>
          </a:stretch>
        </p:blipFill>
        <p:spPr>
          <a:xfrm>
            <a:off x="5685094" y="2011312"/>
            <a:ext cx="2653135" cy="3754438"/>
          </a:xfrm>
          <a:prstGeom prst="rect">
            <a:avLst/>
          </a:prstGeom>
        </p:spPr>
      </p:pic>
    </p:spTree>
    <p:extLst>
      <p:ext uri="{BB962C8B-B14F-4D97-AF65-F5344CB8AC3E}">
        <p14:creationId xmlns:p14="http://schemas.microsoft.com/office/powerpoint/2010/main" val="11908303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6BDAA-6ED8-4C35-A583-B2EF009BDCEF}"/>
              </a:ext>
            </a:extLst>
          </p:cNvPr>
          <p:cNvSpPr>
            <a:spLocks noGrp="1"/>
          </p:cNvSpPr>
          <p:nvPr>
            <p:ph type="title"/>
          </p:nvPr>
        </p:nvSpPr>
        <p:spPr/>
        <p:txBody>
          <a:bodyPr/>
          <a:lstStyle/>
          <a:p>
            <a:r>
              <a:rPr lang="en-US" dirty="0"/>
              <a:t>Questions to Consider </a:t>
            </a:r>
            <a:r>
              <a:rPr lang="en-US" sz="2000" b="0" dirty="0"/>
              <a:t>(2 of 3)</a:t>
            </a:r>
            <a:endParaRPr lang="en-IN" sz="2000" b="0" dirty="0"/>
          </a:p>
        </p:txBody>
      </p:sp>
      <p:sp>
        <p:nvSpPr>
          <p:cNvPr id="3" name="Content Placeholder 2">
            <a:extLst>
              <a:ext uri="{FF2B5EF4-FFF2-40B4-BE49-F238E27FC236}">
                <a16:creationId xmlns:a16="http://schemas.microsoft.com/office/drawing/2014/main" id="{8F8F1D66-B09B-4133-A7B3-7F70413518F9}"/>
              </a:ext>
            </a:extLst>
          </p:cNvPr>
          <p:cNvSpPr>
            <a:spLocks noGrp="1"/>
          </p:cNvSpPr>
          <p:nvPr>
            <p:ph sz="quarter" idx="13"/>
          </p:nvPr>
        </p:nvSpPr>
        <p:spPr/>
        <p:txBody>
          <a:bodyPr/>
          <a:lstStyle/>
          <a:p>
            <a:r>
              <a:rPr lang="en-US" dirty="0"/>
              <a:t>Can you think of companies that have rejuvenated their brands by following the principles in Figure 2.11?</a:t>
            </a:r>
          </a:p>
          <a:p>
            <a:r>
              <a:rPr lang="en-US" dirty="0"/>
              <a:t>What was the result?</a:t>
            </a:r>
          </a:p>
          <a:p>
            <a:r>
              <a:rPr lang="en-US" dirty="0"/>
              <a:t>How about instances in which companies tried to completely change the brand’s image?</a:t>
            </a:r>
          </a:p>
          <a:p>
            <a:r>
              <a:rPr lang="en-US" dirty="0"/>
              <a:t>Was it successful? What do you think would be most difficult about this process?</a:t>
            </a:r>
          </a:p>
        </p:txBody>
      </p:sp>
    </p:spTree>
    <p:extLst>
      <p:ext uri="{BB962C8B-B14F-4D97-AF65-F5344CB8AC3E}">
        <p14:creationId xmlns:p14="http://schemas.microsoft.com/office/powerpoint/2010/main" val="2072527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F3EC5-30FB-40D1-A5CA-6AEF7BAE871C}"/>
              </a:ext>
            </a:extLst>
          </p:cNvPr>
          <p:cNvSpPr>
            <a:spLocks noGrp="1"/>
          </p:cNvSpPr>
          <p:nvPr>
            <p:ph type="title"/>
          </p:nvPr>
        </p:nvSpPr>
        <p:spPr>
          <a:xfrm>
            <a:off x="457199" y="215371"/>
            <a:ext cx="8232775" cy="1097279"/>
          </a:xfrm>
        </p:spPr>
        <p:txBody>
          <a:bodyPr/>
          <a:lstStyle/>
          <a:p>
            <a:r>
              <a:rPr lang="en-US" sz="3200" dirty="0"/>
              <a:t>Developing and Building Powerful Brands</a:t>
            </a:r>
            <a:endParaRPr lang="en-IN" sz="2000" b="0" dirty="0"/>
          </a:p>
        </p:txBody>
      </p:sp>
      <p:sp>
        <p:nvSpPr>
          <p:cNvPr id="3" name="Content Placeholder 2">
            <a:extLst>
              <a:ext uri="{FF2B5EF4-FFF2-40B4-BE49-F238E27FC236}">
                <a16:creationId xmlns:a16="http://schemas.microsoft.com/office/drawing/2014/main" id="{82391B72-3247-4E65-9156-4ABB49B5463D}"/>
              </a:ext>
            </a:extLst>
          </p:cNvPr>
          <p:cNvSpPr>
            <a:spLocks noGrp="1"/>
          </p:cNvSpPr>
          <p:nvPr>
            <p:ph sz="quarter" idx="13"/>
          </p:nvPr>
        </p:nvSpPr>
        <p:spPr/>
        <p:txBody>
          <a:bodyPr/>
          <a:lstStyle/>
          <a:p>
            <a:r>
              <a:rPr lang="en-US" dirty="0"/>
              <a:t>Understand why consumers buy and rebuy a brand</a:t>
            </a:r>
          </a:p>
          <a:p>
            <a:r>
              <a:rPr lang="en-US" dirty="0"/>
              <a:t>Where does your brand stand now?</a:t>
            </a:r>
          </a:p>
          <a:p>
            <a:r>
              <a:rPr lang="en-US" dirty="0"/>
              <a:t>What are your objectives?</a:t>
            </a:r>
          </a:p>
          <a:p>
            <a:r>
              <a:rPr lang="en-US" dirty="0"/>
              <a:t>What are you doing to build your brand and business?</a:t>
            </a:r>
          </a:p>
          <a:p>
            <a:r>
              <a:rPr lang="en-US" dirty="0"/>
              <a:t>What are your brand’s strengths? Weaknesses?</a:t>
            </a:r>
          </a:p>
          <a:p>
            <a:r>
              <a:rPr lang="en-US" dirty="0"/>
              <a:t>Which opportunities should be pursued first?</a:t>
            </a:r>
          </a:p>
          <a:p>
            <a:r>
              <a:rPr lang="en-US" dirty="0"/>
              <a:t>Where are the pitfalls?</a:t>
            </a:r>
          </a:p>
        </p:txBody>
      </p:sp>
    </p:spTree>
    <p:extLst>
      <p:ext uri="{BB962C8B-B14F-4D97-AF65-F5344CB8AC3E}">
        <p14:creationId xmlns:p14="http://schemas.microsoft.com/office/powerpoint/2010/main" val="11911674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76CCB-C6C1-4A1E-93E6-DFF549552698}"/>
              </a:ext>
            </a:extLst>
          </p:cNvPr>
          <p:cNvSpPr>
            <a:spLocks noGrp="1"/>
          </p:cNvSpPr>
          <p:nvPr>
            <p:ph type="title"/>
          </p:nvPr>
        </p:nvSpPr>
        <p:spPr>
          <a:xfrm>
            <a:off x="457199" y="215371"/>
            <a:ext cx="8484669" cy="1097279"/>
          </a:xfrm>
        </p:spPr>
        <p:txBody>
          <a:bodyPr/>
          <a:lstStyle/>
          <a:p>
            <a:r>
              <a:rPr lang="en-US" sz="3200" dirty="0"/>
              <a:t>Figure 2.12: Building Powerful Brands </a:t>
            </a:r>
            <a:r>
              <a:rPr lang="en-US" sz="2000" b="0" dirty="0"/>
              <a:t>(1 of 2)</a:t>
            </a:r>
            <a:endParaRPr lang="en-IN" sz="2000" b="0" dirty="0"/>
          </a:p>
        </p:txBody>
      </p:sp>
      <p:sp>
        <p:nvSpPr>
          <p:cNvPr id="3" name="Content Placeholder 2">
            <a:extLst>
              <a:ext uri="{FF2B5EF4-FFF2-40B4-BE49-F238E27FC236}">
                <a16:creationId xmlns:a16="http://schemas.microsoft.com/office/drawing/2014/main" id="{469F98DA-18A8-41FB-815B-97A3CBA22BCE}"/>
              </a:ext>
            </a:extLst>
          </p:cNvPr>
          <p:cNvSpPr>
            <a:spLocks noGrp="1"/>
          </p:cNvSpPr>
          <p:nvPr>
            <p:ph sz="quarter" idx="13"/>
          </p:nvPr>
        </p:nvSpPr>
        <p:spPr>
          <a:xfrm>
            <a:off x="457200" y="1554920"/>
            <a:ext cx="8232775" cy="4730377"/>
          </a:xfrm>
        </p:spPr>
        <p:txBody>
          <a:bodyPr/>
          <a:lstStyle/>
          <a:p>
            <a:r>
              <a:rPr lang="en-US" sz="2200" dirty="0"/>
              <a:t>Invest in the brand</a:t>
            </a:r>
          </a:p>
          <a:p>
            <a:r>
              <a:rPr lang="en-US" sz="2200" dirty="0"/>
              <a:t>Create awareness</a:t>
            </a:r>
          </a:p>
          <a:p>
            <a:r>
              <a:rPr lang="en-US" sz="2200" dirty="0"/>
              <a:t>Offer authenticity uniqueness</a:t>
            </a:r>
          </a:p>
          <a:p>
            <a:r>
              <a:rPr lang="en-US" sz="2200" dirty="0"/>
              <a:t>Build trust</a:t>
            </a:r>
          </a:p>
          <a:p>
            <a:r>
              <a:rPr lang="en-US" sz="2200" dirty="0"/>
              <a:t>Deliver an experience</a:t>
            </a:r>
          </a:p>
          <a:p>
            <a:r>
              <a:rPr lang="en-US" sz="2200" dirty="0"/>
              <a:t>Offer value</a:t>
            </a:r>
          </a:p>
          <a:p>
            <a:r>
              <a:rPr lang="en-US" sz="2200" dirty="0"/>
              <a:t>Utilize social media</a:t>
            </a:r>
          </a:p>
          <a:p>
            <a:r>
              <a:rPr lang="en-US" sz="2200" dirty="0"/>
              <a:t>Utilize mobile</a:t>
            </a:r>
          </a:p>
          <a:p>
            <a:r>
              <a:rPr lang="en-US" sz="2200" dirty="0"/>
              <a:t>Act responsibly</a:t>
            </a:r>
          </a:p>
        </p:txBody>
      </p:sp>
    </p:spTree>
    <p:extLst>
      <p:ext uri="{BB962C8B-B14F-4D97-AF65-F5344CB8AC3E}">
        <p14:creationId xmlns:p14="http://schemas.microsoft.com/office/powerpoint/2010/main" val="3184105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a:xfrm>
            <a:off x="457199" y="215371"/>
            <a:ext cx="8523171" cy="1097279"/>
          </a:xfrm>
        </p:spPr>
        <p:txBody>
          <a:bodyPr/>
          <a:lstStyle/>
          <a:p>
            <a:r>
              <a:rPr lang="en-US" sz="3200" dirty="0"/>
              <a:t>Figure 2.12: Building Powerful Brands </a:t>
            </a:r>
            <a:r>
              <a:rPr lang="en-US" sz="2000" b="0" dirty="0"/>
              <a:t>(2 of 2)</a:t>
            </a:r>
            <a:endParaRPr lang="en-IN" sz="2000" b="0"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4355432" cy="4399626"/>
          </a:xfrm>
        </p:spPr>
        <p:txBody>
          <a:bodyPr/>
          <a:lstStyle/>
          <a:p>
            <a:pPr marL="432" indent="0">
              <a:buNone/>
            </a:pPr>
            <a:r>
              <a:rPr lang="en-US" dirty="0"/>
              <a:t>Skyjacker has built a powerful brand by providing customers with a good experience and delivering value.</a:t>
            </a:r>
          </a:p>
        </p:txBody>
      </p:sp>
      <p:pic>
        <p:nvPicPr>
          <p:cNvPr id="6" name="Content Placeholder 5" descr="A poster for Skyjacker Suspensions registered company. A slogan on the poster reads, never grounded.">
            <a:extLst>
              <a:ext uri="{FF2B5EF4-FFF2-40B4-BE49-F238E27FC236}">
                <a16:creationId xmlns:a16="http://schemas.microsoft.com/office/drawing/2014/main" id="{5C0BEB5B-C7DF-4AC3-99E0-D783AC6C4794}"/>
              </a:ext>
            </a:extLst>
          </p:cNvPr>
          <p:cNvPicPr>
            <a:picLocks noGrp="1" noChangeAspect="1"/>
          </p:cNvPicPr>
          <p:nvPr>
            <p:ph sz="quarter" idx="13"/>
          </p:nvPr>
        </p:nvPicPr>
        <p:blipFill>
          <a:blip r:embed="rId3"/>
          <a:stretch>
            <a:fillRect/>
          </a:stretch>
        </p:blipFill>
        <p:spPr>
          <a:xfrm>
            <a:off x="5448474" y="1881006"/>
            <a:ext cx="2760616" cy="3754438"/>
          </a:xfrm>
          <a:prstGeom prst="rect">
            <a:avLst/>
          </a:prstGeom>
        </p:spPr>
      </p:pic>
    </p:spTree>
    <p:extLst>
      <p:ext uri="{BB962C8B-B14F-4D97-AF65-F5344CB8AC3E}">
        <p14:creationId xmlns:p14="http://schemas.microsoft.com/office/powerpoint/2010/main" val="160563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Chapter Objectives </a:t>
            </a:r>
            <a:r>
              <a:rPr lang="en-US" sz="2000" b="0" dirty="0"/>
              <a:t>(2 of 2)</a:t>
            </a:r>
            <a:endParaRPr lang="en-IN" sz="2000" b="0" dirty="0"/>
          </a:p>
        </p:txBody>
      </p:sp>
      <p:sp>
        <p:nvSpPr>
          <p:cNvPr id="3" name="Content Placeholder 2"/>
          <p:cNvSpPr>
            <a:spLocks noGrp="1"/>
          </p:cNvSpPr>
          <p:nvPr>
            <p:ph sz="quarter" idx="13"/>
          </p:nvPr>
        </p:nvSpPr>
        <p:spPr/>
        <p:txBody>
          <a:bodyPr/>
          <a:lstStyle/>
          <a:p>
            <a:pPr marL="0" indent="0">
              <a:buSzTx/>
              <a:buNone/>
            </a:pPr>
            <a:r>
              <a:rPr lang="en-US" sz="2400" b="1" dirty="0">
                <a:solidFill>
                  <a:srgbClr val="007FA3"/>
                </a:solidFill>
              </a:rPr>
              <a:t>2.5</a:t>
            </a:r>
            <a:r>
              <a:rPr lang="en-US" sz="2400" dirty="0"/>
              <a:t> How can a company develop, build, and sustain a brand in order to enhance brand equity and fend off perceptions of brand parity?</a:t>
            </a:r>
            <a:endParaRPr lang="en-US" sz="2400" dirty="0">
              <a:solidFill>
                <a:srgbClr val="000000"/>
              </a:solidFill>
            </a:endParaRPr>
          </a:p>
          <a:p>
            <a:pPr marL="0" indent="0">
              <a:buSzTx/>
              <a:buNone/>
            </a:pPr>
            <a:r>
              <a:rPr lang="en-US" sz="2400" b="1" dirty="0">
                <a:solidFill>
                  <a:srgbClr val="007FA3"/>
                </a:solidFill>
              </a:rPr>
              <a:t>2.6</a:t>
            </a:r>
            <a:r>
              <a:rPr lang="en-US" sz="2400" dirty="0"/>
              <a:t> What current trends affect private brands?</a:t>
            </a:r>
            <a:endParaRPr lang="en-US" sz="2400" dirty="0">
              <a:solidFill>
                <a:srgbClr val="000000"/>
              </a:solidFill>
            </a:endParaRPr>
          </a:p>
          <a:p>
            <a:pPr marL="0" indent="0">
              <a:buSzTx/>
              <a:buNone/>
            </a:pPr>
            <a:r>
              <a:rPr lang="en-US" sz="2400" b="1" dirty="0">
                <a:solidFill>
                  <a:srgbClr val="007FA3"/>
                </a:solidFill>
              </a:rPr>
              <a:t>2.7</a:t>
            </a:r>
            <a:r>
              <a:rPr lang="en-US" sz="2400" dirty="0"/>
              <a:t> How can packaging and labels support an I</a:t>
            </a:r>
            <a:r>
              <a:rPr lang="en-US" sz="100" dirty="0"/>
              <a:t> </a:t>
            </a:r>
            <a:r>
              <a:rPr lang="en-US" sz="2400" dirty="0"/>
              <a:t>M</a:t>
            </a:r>
            <a:r>
              <a:rPr lang="en-US" sz="100" dirty="0"/>
              <a:t> </a:t>
            </a:r>
            <a:r>
              <a:rPr lang="en-US" sz="2400" dirty="0"/>
              <a:t>C program domestically and in foreign settings?</a:t>
            </a:r>
            <a:endParaRPr lang="en-US" sz="2400" dirty="0">
              <a:solidFill>
                <a:srgbClr val="000000"/>
              </a:solidFill>
            </a:endParaRPr>
          </a:p>
          <a:p>
            <a:pPr marL="0" indent="0">
              <a:buSzTx/>
              <a:buNone/>
            </a:pPr>
            <a:r>
              <a:rPr lang="en-US" sz="2400" b="1" dirty="0">
                <a:solidFill>
                  <a:srgbClr val="007FA3"/>
                </a:solidFill>
              </a:rPr>
              <a:t>2.8</a:t>
            </a:r>
            <a:r>
              <a:rPr lang="en-US" sz="2400" dirty="0"/>
              <a:t> How do firms manage brands in international markets?</a:t>
            </a:r>
            <a:endParaRPr lang="en-US" sz="2400" dirty="0">
              <a:solidFill>
                <a:srgbClr val="000000"/>
              </a:solidFill>
            </a:endParaRPr>
          </a:p>
        </p:txBody>
      </p:sp>
    </p:spTree>
    <p:extLst>
      <p:ext uri="{BB962C8B-B14F-4D97-AF65-F5344CB8AC3E}">
        <p14:creationId xmlns:p14="http://schemas.microsoft.com/office/powerpoint/2010/main" val="37889889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8AE25-ECAA-4803-8B05-49C95C50B41A}"/>
              </a:ext>
            </a:extLst>
          </p:cNvPr>
          <p:cNvSpPr>
            <a:spLocks noGrp="1"/>
          </p:cNvSpPr>
          <p:nvPr>
            <p:ph type="title"/>
          </p:nvPr>
        </p:nvSpPr>
        <p:spPr/>
        <p:txBody>
          <a:bodyPr/>
          <a:lstStyle/>
          <a:p>
            <a:r>
              <a:rPr lang="en-IN" dirty="0"/>
              <a:t>Brand Loyalty</a:t>
            </a:r>
          </a:p>
        </p:txBody>
      </p:sp>
      <p:sp>
        <p:nvSpPr>
          <p:cNvPr id="3" name="Content Placeholder 2">
            <a:extLst>
              <a:ext uri="{FF2B5EF4-FFF2-40B4-BE49-F238E27FC236}">
                <a16:creationId xmlns:a16="http://schemas.microsoft.com/office/drawing/2014/main" id="{EB3E265C-9557-4931-A76C-E2FAFE10FE6F}"/>
              </a:ext>
            </a:extLst>
          </p:cNvPr>
          <p:cNvSpPr>
            <a:spLocks noGrp="1"/>
          </p:cNvSpPr>
          <p:nvPr>
            <p:ph sz="quarter" idx="13"/>
          </p:nvPr>
        </p:nvSpPr>
        <p:spPr/>
        <p:txBody>
          <a:bodyPr/>
          <a:lstStyle/>
          <a:p>
            <a:r>
              <a:rPr lang="en-US" dirty="0"/>
              <a:t>The ultimate objective</a:t>
            </a:r>
          </a:p>
          <a:p>
            <a:r>
              <a:rPr lang="en-US" dirty="0"/>
              <a:t>The only brand that customers purchase</a:t>
            </a:r>
          </a:p>
          <a:p>
            <a:r>
              <a:rPr lang="en-US" dirty="0"/>
              <a:t>Drivers of brand loyalty:</a:t>
            </a:r>
          </a:p>
          <a:p>
            <a:pPr lvl="1"/>
            <a:r>
              <a:rPr lang="en-US" dirty="0"/>
              <a:t>Emotion</a:t>
            </a:r>
          </a:p>
          <a:p>
            <a:pPr lvl="1"/>
            <a:r>
              <a:rPr lang="en-US" dirty="0"/>
              <a:t>Value</a:t>
            </a:r>
          </a:p>
          <a:p>
            <a:r>
              <a:rPr lang="en-US" dirty="0"/>
              <a:t>It’s all about the consumer experience</a:t>
            </a:r>
          </a:p>
        </p:txBody>
      </p:sp>
    </p:spTree>
    <p:extLst>
      <p:ext uri="{BB962C8B-B14F-4D97-AF65-F5344CB8AC3E}">
        <p14:creationId xmlns:p14="http://schemas.microsoft.com/office/powerpoint/2010/main" val="40062820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82923-4A1A-4520-8815-FAF4C7D9A88C}"/>
              </a:ext>
            </a:extLst>
          </p:cNvPr>
          <p:cNvSpPr>
            <a:spLocks noGrp="1"/>
          </p:cNvSpPr>
          <p:nvPr>
            <p:ph type="title"/>
          </p:nvPr>
        </p:nvSpPr>
        <p:spPr/>
        <p:txBody>
          <a:bodyPr/>
          <a:lstStyle/>
          <a:p>
            <a:r>
              <a:rPr lang="en-IN" dirty="0"/>
              <a:t>Brand Equity</a:t>
            </a:r>
          </a:p>
        </p:txBody>
      </p:sp>
      <p:sp>
        <p:nvSpPr>
          <p:cNvPr id="3" name="Content Placeholder 2">
            <a:extLst>
              <a:ext uri="{FF2B5EF4-FFF2-40B4-BE49-F238E27FC236}">
                <a16:creationId xmlns:a16="http://schemas.microsoft.com/office/drawing/2014/main" id="{8CBF2790-CD3E-4D71-9425-7785D6D9BB16}"/>
              </a:ext>
            </a:extLst>
          </p:cNvPr>
          <p:cNvSpPr>
            <a:spLocks noGrp="1"/>
          </p:cNvSpPr>
          <p:nvPr>
            <p:ph sz="quarter" idx="13"/>
          </p:nvPr>
        </p:nvSpPr>
        <p:spPr/>
        <p:txBody>
          <a:bodyPr/>
          <a:lstStyle/>
          <a:p>
            <a:r>
              <a:rPr lang="en-US" dirty="0"/>
              <a:t>Brand parity can be a problem</a:t>
            </a:r>
          </a:p>
          <a:p>
            <a:r>
              <a:rPr lang="en-US" dirty="0"/>
              <a:t>Brand equity</a:t>
            </a:r>
          </a:p>
          <a:p>
            <a:pPr lvl="1"/>
            <a:r>
              <a:rPr lang="en-US" dirty="0"/>
              <a:t>A set of characteristics making the brand unique</a:t>
            </a:r>
          </a:p>
          <a:p>
            <a:pPr lvl="1"/>
            <a:r>
              <a:rPr lang="en-US" dirty="0"/>
              <a:t>Helps fight the brand parity problem</a:t>
            </a:r>
          </a:p>
          <a:p>
            <a:pPr lvl="1"/>
            <a:r>
              <a:rPr lang="en-US" dirty="0"/>
              <a:t>Brand name is perceived as better</a:t>
            </a:r>
          </a:p>
        </p:txBody>
      </p:sp>
    </p:spTree>
    <p:extLst>
      <p:ext uri="{BB962C8B-B14F-4D97-AF65-F5344CB8AC3E}">
        <p14:creationId xmlns:p14="http://schemas.microsoft.com/office/powerpoint/2010/main" val="40138015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1B0FF-0204-4183-A63E-8BD3EECB6E41}"/>
              </a:ext>
            </a:extLst>
          </p:cNvPr>
          <p:cNvSpPr>
            <a:spLocks noGrp="1"/>
          </p:cNvSpPr>
          <p:nvPr>
            <p:ph type="title"/>
          </p:nvPr>
        </p:nvSpPr>
        <p:spPr/>
        <p:txBody>
          <a:bodyPr/>
          <a:lstStyle/>
          <a:p>
            <a:r>
              <a:rPr lang="en-IN" dirty="0"/>
              <a:t>Private Brands</a:t>
            </a:r>
          </a:p>
        </p:txBody>
      </p:sp>
      <p:sp>
        <p:nvSpPr>
          <p:cNvPr id="3" name="Content Placeholder 2">
            <a:extLst>
              <a:ext uri="{FF2B5EF4-FFF2-40B4-BE49-F238E27FC236}">
                <a16:creationId xmlns:a16="http://schemas.microsoft.com/office/drawing/2014/main" id="{DF0C8ED0-E3F9-475B-A7E8-A0EB6F61166D}"/>
              </a:ext>
            </a:extLst>
          </p:cNvPr>
          <p:cNvSpPr>
            <a:spLocks noGrp="1"/>
          </p:cNvSpPr>
          <p:nvPr>
            <p:ph sz="quarter" idx="13"/>
          </p:nvPr>
        </p:nvSpPr>
        <p:spPr/>
        <p:txBody>
          <a:bodyPr/>
          <a:lstStyle/>
          <a:p>
            <a:r>
              <a:rPr lang="en-US" dirty="0"/>
              <a:t>Popularity has fluctuated</a:t>
            </a:r>
          </a:p>
          <a:p>
            <a:r>
              <a:rPr lang="en-US" dirty="0"/>
              <a:t>Connotation of low price, inferior quality</a:t>
            </a:r>
          </a:p>
          <a:p>
            <a:r>
              <a:rPr lang="en-US" dirty="0"/>
              <a:t>Historically catered to price-sensitive consumers</a:t>
            </a:r>
          </a:p>
          <a:p>
            <a:r>
              <a:rPr lang="en-US" dirty="0"/>
              <a:t>Retailers invest in private brands</a:t>
            </a:r>
          </a:p>
          <a:p>
            <a:r>
              <a:rPr lang="en-US" dirty="0"/>
              <a:t>Many consumers see few differences</a:t>
            </a:r>
          </a:p>
        </p:txBody>
      </p:sp>
    </p:spTree>
    <p:extLst>
      <p:ext uri="{BB962C8B-B14F-4D97-AF65-F5344CB8AC3E}">
        <p14:creationId xmlns:p14="http://schemas.microsoft.com/office/powerpoint/2010/main" val="1607341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46619-81CA-4C2F-A55B-AC317DB6A533}"/>
              </a:ext>
            </a:extLst>
          </p:cNvPr>
          <p:cNvSpPr>
            <a:spLocks noGrp="1"/>
          </p:cNvSpPr>
          <p:nvPr>
            <p:ph type="title"/>
          </p:nvPr>
        </p:nvSpPr>
        <p:spPr/>
        <p:txBody>
          <a:bodyPr/>
          <a:lstStyle/>
          <a:p>
            <a:r>
              <a:rPr lang="en-IN" sz="3200" dirty="0"/>
              <a:t>Figure 2.13: Changes in Private Brands</a:t>
            </a:r>
          </a:p>
        </p:txBody>
      </p:sp>
      <p:sp>
        <p:nvSpPr>
          <p:cNvPr id="3" name="Content Placeholder 2">
            <a:extLst>
              <a:ext uri="{FF2B5EF4-FFF2-40B4-BE49-F238E27FC236}">
                <a16:creationId xmlns:a16="http://schemas.microsoft.com/office/drawing/2014/main" id="{777A22CA-3009-41AD-B921-A7674AD186E8}"/>
              </a:ext>
            </a:extLst>
          </p:cNvPr>
          <p:cNvSpPr>
            <a:spLocks noGrp="1"/>
          </p:cNvSpPr>
          <p:nvPr>
            <p:ph sz="quarter" idx="13"/>
          </p:nvPr>
        </p:nvSpPr>
        <p:spPr/>
        <p:txBody>
          <a:bodyPr/>
          <a:lstStyle/>
          <a:p>
            <a:r>
              <a:rPr lang="en-US" dirty="0"/>
              <a:t>Improved quality</a:t>
            </a:r>
          </a:p>
          <a:p>
            <a:r>
              <a:rPr lang="en-US" dirty="0"/>
              <a:t>Perceived as a value purchase</a:t>
            </a:r>
          </a:p>
          <a:p>
            <a:r>
              <a:rPr lang="en-US" dirty="0"/>
              <a:t>Higher loyalty toward retail outlets and lower loyalty toward specific brands</a:t>
            </a:r>
          </a:p>
          <a:p>
            <a:r>
              <a:rPr lang="en-US" dirty="0"/>
              <a:t>Used to differentiate retail outlets</a:t>
            </a:r>
          </a:p>
          <a:p>
            <a:r>
              <a:rPr lang="en-US" dirty="0"/>
              <a:t>Increased advertising of private brands</a:t>
            </a:r>
          </a:p>
          <a:p>
            <a:r>
              <a:rPr lang="en-US" dirty="0"/>
              <a:t>Increased quality of in-store displays and packaging of private brands</a:t>
            </a:r>
          </a:p>
        </p:txBody>
      </p:sp>
    </p:spTree>
    <p:extLst>
      <p:ext uri="{BB962C8B-B14F-4D97-AF65-F5344CB8AC3E}">
        <p14:creationId xmlns:p14="http://schemas.microsoft.com/office/powerpoint/2010/main" val="19054455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A57F7-1AEB-4C52-851E-871108A6A2E0}"/>
              </a:ext>
            </a:extLst>
          </p:cNvPr>
          <p:cNvSpPr>
            <a:spLocks noGrp="1"/>
          </p:cNvSpPr>
          <p:nvPr>
            <p:ph type="title"/>
          </p:nvPr>
        </p:nvSpPr>
        <p:spPr/>
        <p:txBody>
          <a:bodyPr/>
          <a:lstStyle/>
          <a:p>
            <a:r>
              <a:rPr lang="en-IN" dirty="0"/>
              <a:t>Advantages to Retailers</a:t>
            </a:r>
          </a:p>
        </p:txBody>
      </p:sp>
      <p:sp>
        <p:nvSpPr>
          <p:cNvPr id="3" name="Content Placeholder 2">
            <a:extLst>
              <a:ext uri="{FF2B5EF4-FFF2-40B4-BE49-F238E27FC236}">
                <a16:creationId xmlns:a16="http://schemas.microsoft.com/office/drawing/2014/main" id="{2120A86A-FEDE-4D15-A4C8-5C820C7E0334}"/>
              </a:ext>
            </a:extLst>
          </p:cNvPr>
          <p:cNvSpPr>
            <a:spLocks noGrp="1"/>
          </p:cNvSpPr>
          <p:nvPr>
            <p:ph sz="quarter" idx="13"/>
          </p:nvPr>
        </p:nvSpPr>
        <p:spPr/>
        <p:txBody>
          <a:bodyPr/>
          <a:lstStyle/>
          <a:p>
            <a:pPr marL="432" indent="0">
              <a:buNone/>
            </a:pPr>
            <a:r>
              <a:rPr lang="en-US" dirty="0"/>
              <a:t>Private Labels</a:t>
            </a:r>
          </a:p>
          <a:p>
            <a:r>
              <a:rPr lang="en-US" dirty="0"/>
              <a:t>Higher gross margins</a:t>
            </a:r>
          </a:p>
          <a:p>
            <a:r>
              <a:rPr lang="en-US" dirty="0"/>
              <a:t>Lower prices</a:t>
            </a:r>
          </a:p>
          <a:p>
            <a:r>
              <a:rPr lang="en-US" dirty="0"/>
              <a:t>Greater loyalty to stores and brands within a store</a:t>
            </a:r>
          </a:p>
          <a:p>
            <a:r>
              <a:rPr lang="en-US" dirty="0"/>
              <a:t>Differentiates stores from national brands</a:t>
            </a:r>
          </a:p>
          <a:p>
            <a:r>
              <a:rPr lang="en-US" dirty="0"/>
              <a:t>Many consumers are unaware of the difference</a:t>
            </a:r>
          </a:p>
        </p:txBody>
      </p:sp>
    </p:spTree>
    <p:extLst>
      <p:ext uri="{BB962C8B-B14F-4D97-AF65-F5344CB8AC3E}">
        <p14:creationId xmlns:p14="http://schemas.microsoft.com/office/powerpoint/2010/main" val="25387450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92234-693A-497A-B111-32CC0D0A6751}"/>
              </a:ext>
            </a:extLst>
          </p:cNvPr>
          <p:cNvSpPr>
            <a:spLocks noGrp="1"/>
          </p:cNvSpPr>
          <p:nvPr>
            <p:ph type="title"/>
          </p:nvPr>
        </p:nvSpPr>
        <p:spPr/>
        <p:txBody>
          <a:bodyPr/>
          <a:lstStyle/>
          <a:p>
            <a:r>
              <a:rPr lang="en-US" sz="3000" dirty="0"/>
              <a:t>Figure 2.14: Tactics Used by Manufacturers to Combat Retail Private Brands</a:t>
            </a:r>
            <a:endParaRPr lang="en-IN" sz="3000" dirty="0"/>
          </a:p>
        </p:txBody>
      </p:sp>
      <p:sp>
        <p:nvSpPr>
          <p:cNvPr id="3" name="Content Placeholder 2">
            <a:extLst>
              <a:ext uri="{FF2B5EF4-FFF2-40B4-BE49-F238E27FC236}">
                <a16:creationId xmlns:a16="http://schemas.microsoft.com/office/drawing/2014/main" id="{81D07B05-086D-453A-B4E8-21B9E3C5CCFA}"/>
              </a:ext>
            </a:extLst>
          </p:cNvPr>
          <p:cNvSpPr>
            <a:spLocks noGrp="1"/>
          </p:cNvSpPr>
          <p:nvPr>
            <p:ph sz="quarter" idx="13"/>
          </p:nvPr>
        </p:nvSpPr>
        <p:spPr/>
        <p:txBody>
          <a:bodyPr/>
          <a:lstStyle/>
          <a:p>
            <a:r>
              <a:rPr lang="en-US" dirty="0"/>
              <a:t>Focus on core brands</a:t>
            </a:r>
          </a:p>
          <a:p>
            <a:r>
              <a:rPr lang="en-US" dirty="0"/>
              <a:t>Increase advertising</a:t>
            </a:r>
          </a:p>
          <a:p>
            <a:r>
              <a:rPr lang="en-US" dirty="0"/>
              <a:t>Introduce new products</a:t>
            </a:r>
          </a:p>
          <a:p>
            <a:r>
              <a:rPr lang="en-US" dirty="0"/>
              <a:t>Focus on in-store selling, packaging</a:t>
            </a:r>
          </a:p>
          <a:p>
            <a:r>
              <a:rPr lang="en-US" dirty="0"/>
              <a:t>Use alternative methods of marketing</a:t>
            </a:r>
          </a:p>
        </p:txBody>
      </p:sp>
    </p:spTree>
    <p:extLst>
      <p:ext uri="{BB962C8B-B14F-4D97-AF65-F5344CB8AC3E}">
        <p14:creationId xmlns:p14="http://schemas.microsoft.com/office/powerpoint/2010/main" val="3303527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3F0D9-0680-41EE-B878-665FCD5BDFF5}"/>
              </a:ext>
            </a:extLst>
          </p:cNvPr>
          <p:cNvSpPr>
            <a:spLocks noGrp="1"/>
          </p:cNvSpPr>
          <p:nvPr>
            <p:ph type="title"/>
          </p:nvPr>
        </p:nvSpPr>
        <p:spPr/>
        <p:txBody>
          <a:bodyPr/>
          <a:lstStyle/>
          <a:p>
            <a:r>
              <a:rPr lang="en-IN" dirty="0"/>
              <a:t>Packaging</a:t>
            </a:r>
          </a:p>
        </p:txBody>
      </p:sp>
      <p:sp>
        <p:nvSpPr>
          <p:cNvPr id="3" name="Content Placeholder 2">
            <a:extLst>
              <a:ext uri="{FF2B5EF4-FFF2-40B4-BE49-F238E27FC236}">
                <a16:creationId xmlns:a16="http://schemas.microsoft.com/office/drawing/2014/main" id="{953BAAF7-E975-47BB-8911-0FEE9C3BD3B1}"/>
              </a:ext>
            </a:extLst>
          </p:cNvPr>
          <p:cNvSpPr>
            <a:spLocks noGrp="1"/>
          </p:cNvSpPr>
          <p:nvPr>
            <p:ph sz="quarter" idx="13"/>
          </p:nvPr>
        </p:nvSpPr>
        <p:spPr/>
        <p:txBody>
          <a:bodyPr/>
          <a:lstStyle/>
          <a:p>
            <a:r>
              <a:rPr lang="en-US" dirty="0"/>
              <a:t>Final opportunity to make impression</a:t>
            </a:r>
          </a:p>
          <a:p>
            <a:r>
              <a:rPr lang="en-US" dirty="0"/>
              <a:t>Two-thirds of purchase decisions made in-store</a:t>
            </a:r>
          </a:p>
          <a:p>
            <a:r>
              <a:rPr lang="en-US" dirty="0"/>
              <a:t>Have three seconds to catch attention</a:t>
            </a:r>
          </a:p>
          <a:p>
            <a:r>
              <a:rPr lang="en-US" dirty="0"/>
              <a:t>Package must stand out</a:t>
            </a:r>
          </a:p>
          <a:p>
            <a:r>
              <a:rPr lang="en-US" dirty="0"/>
              <a:t>Must tell customers what is inside</a:t>
            </a:r>
          </a:p>
        </p:txBody>
      </p:sp>
    </p:spTree>
    <p:extLst>
      <p:ext uri="{BB962C8B-B14F-4D97-AF65-F5344CB8AC3E}">
        <p14:creationId xmlns:p14="http://schemas.microsoft.com/office/powerpoint/2010/main" val="11459109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D2487-2516-4CC5-8071-589923DD368E}"/>
              </a:ext>
            </a:extLst>
          </p:cNvPr>
          <p:cNvSpPr>
            <a:spLocks noGrp="1"/>
          </p:cNvSpPr>
          <p:nvPr>
            <p:ph type="title"/>
          </p:nvPr>
        </p:nvSpPr>
        <p:spPr/>
        <p:txBody>
          <a:bodyPr/>
          <a:lstStyle/>
          <a:p>
            <a:r>
              <a:rPr lang="en-US" sz="3200" dirty="0"/>
              <a:t>Figure 2.15: Primary Purposes of Packaging</a:t>
            </a:r>
            <a:endParaRPr lang="en-IN" sz="3200" dirty="0"/>
          </a:p>
        </p:txBody>
      </p:sp>
      <p:sp>
        <p:nvSpPr>
          <p:cNvPr id="3" name="Content Placeholder 2">
            <a:extLst>
              <a:ext uri="{FF2B5EF4-FFF2-40B4-BE49-F238E27FC236}">
                <a16:creationId xmlns:a16="http://schemas.microsoft.com/office/drawing/2014/main" id="{B224920C-FB98-4FD3-996B-8B91E7908A51}"/>
              </a:ext>
            </a:extLst>
          </p:cNvPr>
          <p:cNvSpPr>
            <a:spLocks noGrp="1"/>
          </p:cNvSpPr>
          <p:nvPr>
            <p:ph sz="quarter" idx="13"/>
          </p:nvPr>
        </p:nvSpPr>
        <p:spPr/>
        <p:txBody>
          <a:bodyPr/>
          <a:lstStyle/>
          <a:p>
            <a:r>
              <a:rPr lang="en-US" dirty="0"/>
              <a:t>Protect product</a:t>
            </a:r>
          </a:p>
          <a:p>
            <a:r>
              <a:rPr lang="en-US" dirty="0"/>
              <a:t>Provide for ease of shipping and handling</a:t>
            </a:r>
          </a:p>
          <a:p>
            <a:r>
              <a:rPr lang="en-US" dirty="0"/>
              <a:t>Provide for easy placement on shelves</a:t>
            </a:r>
          </a:p>
          <a:p>
            <a:r>
              <a:rPr lang="en-US" dirty="0"/>
              <a:t>Prevent or reduce theft</a:t>
            </a:r>
          </a:p>
          <a:p>
            <a:r>
              <a:rPr lang="en-US" dirty="0"/>
              <a:t>Prevent tampering (drugs and food)</a:t>
            </a:r>
          </a:p>
          <a:p>
            <a:r>
              <a:rPr lang="en-US" dirty="0"/>
              <a:t>Meet consumer needs for speed, convenience, and portability</a:t>
            </a:r>
          </a:p>
          <a:p>
            <a:r>
              <a:rPr lang="en-US" dirty="0"/>
              <a:t>Communicate marketing message</a:t>
            </a:r>
          </a:p>
        </p:txBody>
      </p:sp>
    </p:spTree>
    <p:extLst>
      <p:ext uri="{BB962C8B-B14F-4D97-AF65-F5344CB8AC3E}">
        <p14:creationId xmlns:p14="http://schemas.microsoft.com/office/powerpoint/2010/main" val="40492376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a:xfrm>
            <a:off x="457199" y="215371"/>
            <a:ext cx="8523171" cy="1097279"/>
          </a:xfrm>
        </p:spPr>
        <p:txBody>
          <a:bodyPr/>
          <a:lstStyle/>
          <a:p>
            <a:r>
              <a:rPr lang="en-US" dirty="0"/>
              <a:t>Labels</a:t>
            </a:r>
            <a:endParaRPr lang="en-IN" b="0"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3854918" cy="4399626"/>
          </a:xfrm>
        </p:spPr>
        <p:txBody>
          <a:bodyPr/>
          <a:lstStyle/>
          <a:p>
            <a:r>
              <a:rPr lang="en-US" dirty="0"/>
              <a:t>Must meet legal requirements</a:t>
            </a:r>
          </a:p>
          <a:p>
            <a:r>
              <a:rPr lang="en-US" dirty="0"/>
              <a:t>Provide another marketing opportunity</a:t>
            </a:r>
          </a:p>
          <a:p>
            <a:r>
              <a:rPr lang="en-US" dirty="0"/>
              <a:t>Typically contain logo and brand name</a:t>
            </a:r>
          </a:p>
          <a:p>
            <a:r>
              <a:rPr lang="en-US" dirty="0"/>
              <a:t>Q</a:t>
            </a:r>
            <a:r>
              <a:rPr lang="en-US" sz="100" dirty="0"/>
              <a:t> </a:t>
            </a:r>
            <a:r>
              <a:rPr lang="en-US" dirty="0"/>
              <a:t>R codes can link to social media sites</a:t>
            </a:r>
            <a:endParaRPr lang="en-IN" dirty="0"/>
          </a:p>
        </p:txBody>
      </p:sp>
      <p:pic>
        <p:nvPicPr>
          <p:cNvPr id="7" name="Content Placeholder 6" descr="A photo of a family of three shopping in a grocery store.">
            <a:extLst>
              <a:ext uri="{FF2B5EF4-FFF2-40B4-BE49-F238E27FC236}">
                <a16:creationId xmlns:a16="http://schemas.microsoft.com/office/drawing/2014/main" id="{1188402D-1D6B-4879-9AF7-0A245AA1165F}"/>
              </a:ext>
            </a:extLst>
          </p:cNvPr>
          <p:cNvPicPr>
            <a:picLocks noGrp="1" noChangeAspect="1"/>
          </p:cNvPicPr>
          <p:nvPr>
            <p:ph sz="quarter" idx="13"/>
          </p:nvPr>
        </p:nvPicPr>
        <p:blipFill>
          <a:blip r:embed="rId3"/>
          <a:stretch>
            <a:fillRect/>
          </a:stretch>
        </p:blipFill>
        <p:spPr>
          <a:xfrm>
            <a:off x="4572000" y="2310299"/>
            <a:ext cx="4304149" cy="2895851"/>
          </a:xfrm>
          <a:prstGeom prst="rect">
            <a:avLst/>
          </a:prstGeom>
        </p:spPr>
      </p:pic>
    </p:spTree>
    <p:extLst>
      <p:ext uri="{BB962C8B-B14F-4D97-AF65-F5344CB8AC3E}">
        <p14:creationId xmlns:p14="http://schemas.microsoft.com/office/powerpoint/2010/main" val="16100272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5D1FF-B990-4D2E-8579-11F1DE658F9F}"/>
              </a:ext>
            </a:extLst>
          </p:cNvPr>
          <p:cNvSpPr>
            <a:spLocks noGrp="1"/>
          </p:cNvSpPr>
          <p:nvPr>
            <p:ph type="title"/>
          </p:nvPr>
        </p:nvSpPr>
        <p:spPr/>
        <p:txBody>
          <a:bodyPr/>
          <a:lstStyle/>
          <a:p>
            <a:r>
              <a:rPr lang="en-US" dirty="0"/>
              <a:t>Ethical Issues in Brand Management</a:t>
            </a:r>
            <a:endParaRPr lang="en-IN" dirty="0"/>
          </a:p>
        </p:txBody>
      </p:sp>
      <p:sp>
        <p:nvSpPr>
          <p:cNvPr id="3" name="Content Placeholder 2">
            <a:extLst>
              <a:ext uri="{FF2B5EF4-FFF2-40B4-BE49-F238E27FC236}">
                <a16:creationId xmlns:a16="http://schemas.microsoft.com/office/drawing/2014/main" id="{E0A6D43C-2B3D-49CB-8F34-4A77ADDC3823}"/>
              </a:ext>
            </a:extLst>
          </p:cNvPr>
          <p:cNvSpPr>
            <a:spLocks noGrp="1"/>
          </p:cNvSpPr>
          <p:nvPr>
            <p:ph sz="quarter" idx="13"/>
          </p:nvPr>
        </p:nvSpPr>
        <p:spPr/>
        <p:txBody>
          <a:bodyPr/>
          <a:lstStyle/>
          <a:p>
            <a:r>
              <a:rPr lang="en-US" dirty="0"/>
              <a:t>Brand infringement</a:t>
            </a:r>
          </a:p>
          <a:p>
            <a:r>
              <a:rPr lang="en-US" dirty="0"/>
              <a:t>Brand name can become a generic term</a:t>
            </a:r>
          </a:p>
          <a:p>
            <a:r>
              <a:rPr lang="en-US" dirty="0"/>
              <a:t>Cybersquatting</a:t>
            </a:r>
          </a:p>
        </p:txBody>
      </p:sp>
    </p:spTree>
    <p:extLst>
      <p:ext uri="{BB962C8B-B14F-4D97-AF65-F5344CB8AC3E}">
        <p14:creationId xmlns:p14="http://schemas.microsoft.com/office/powerpoint/2010/main" val="1600829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IN" dirty="0"/>
              <a:t>Chapter Overview</a:t>
            </a:r>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4692316" cy="3754437"/>
          </a:xfrm>
        </p:spPr>
        <p:txBody>
          <a:bodyPr/>
          <a:lstStyle/>
          <a:p>
            <a:r>
              <a:rPr lang="en-US" dirty="0"/>
              <a:t>Managing a brand image and logo</a:t>
            </a:r>
          </a:p>
          <a:p>
            <a:r>
              <a:rPr lang="en-US" dirty="0"/>
              <a:t>Developing and promoting brands</a:t>
            </a:r>
          </a:p>
          <a:p>
            <a:r>
              <a:rPr lang="en-US" dirty="0"/>
              <a:t>Brand equity versus brand parity</a:t>
            </a:r>
          </a:p>
          <a:p>
            <a:r>
              <a:rPr lang="en-US" dirty="0"/>
              <a:t>Importance of packaging and labels</a:t>
            </a:r>
            <a:endParaRPr lang="en-IN" dirty="0"/>
          </a:p>
        </p:txBody>
      </p:sp>
      <p:pic>
        <p:nvPicPr>
          <p:cNvPr id="7" name="Content Placeholder 6" descr="A photo shows several pairs of jeans with the Lee brand logo sewed on them.">
            <a:extLst>
              <a:ext uri="{FF2B5EF4-FFF2-40B4-BE49-F238E27FC236}">
                <a16:creationId xmlns:a16="http://schemas.microsoft.com/office/drawing/2014/main" id="{45D01D3B-A22E-4B14-8C0C-6091B4978CF6}"/>
              </a:ext>
            </a:extLst>
          </p:cNvPr>
          <p:cNvPicPr>
            <a:picLocks noGrp="1" noChangeAspect="1"/>
          </p:cNvPicPr>
          <p:nvPr>
            <p:ph sz="quarter" idx="13"/>
          </p:nvPr>
        </p:nvPicPr>
        <p:blipFill>
          <a:blip r:embed="rId3"/>
          <a:stretch>
            <a:fillRect/>
          </a:stretch>
        </p:blipFill>
        <p:spPr>
          <a:xfrm>
            <a:off x="5730381" y="1844592"/>
            <a:ext cx="2956419" cy="3754438"/>
          </a:xfrm>
          <a:prstGeom prst="rect">
            <a:avLst/>
          </a:prstGeom>
        </p:spPr>
      </p:pic>
    </p:spTree>
    <p:extLst>
      <p:ext uri="{BB962C8B-B14F-4D97-AF65-F5344CB8AC3E}">
        <p14:creationId xmlns:p14="http://schemas.microsoft.com/office/powerpoint/2010/main" val="7782186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a:xfrm>
            <a:off x="457199" y="215371"/>
            <a:ext cx="8523171" cy="1097279"/>
          </a:xfrm>
        </p:spPr>
        <p:txBody>
          <a:bodyPr/>
          <a:lstStyle/>
          <a:p>
            <a:r>
              <a:rPr lang="en-US" dirty="0"/>
              <a:t>International Implications</a:t>
            </a:r>
            <a:endParaRPr lang="en-IN" b="0" dirty="0"/>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3854918" cy="4399626"/>
          </a:xfrm>
        </p:spPr>
        <p:txBody>
          <a:bodyPr/>
          <a:lstStyle/>
          <a:p>
            <a:r>
              <a:rPr lang="en-US" dirty="0"/>
              <a:t>Adaptation v</a:t>
            </a:r>
            <a:r>
              <a:rPr lang="en-US" sz="100" dirty="0"/>
              <a:t>ersu</a:t>
            </a:r>
            <a:r>
              <a:rPr lang="en-US" dirty="0"/>
              <a:t>s standardization</a:t>
            </a:r>
          </a:p>
          <a:p>
            <a:r>
              <a:rPr lang="en-US" dirty="0"/>
              <a:t>Standardization reduces costs</a:t>
            </a:r>
          </a:p>
          <a:p>
            <a:r>
              <a:rPr lang="en-US" dirty="0"/>
              <a:t>Shrinking world leads to standardization</a:t>
            </a:r>
          </a:p>
          <a:p>
            <a:r>
              <a:rPr lang="en-US" dirty="0"/>
              <a:t>Think globally, but act locally</a:t>
            </a:r>
          </a:p>
        </p:txBody>
      </p:sp>
      <p:pic>
        <p:nvPicPr>
          <p:cNvPr id="6" name="Content Placeholder 5" descr="A photo of a can of Coke, with a Chinese label.">
            <a:extLst>
              <a:ext uri="{FF2B5EF4-FFF2-40B4-BE49-F238E27FC236}">
                <a16:creationId xmlns:a16="http://schemas.microsoft.com/office/drawing/2014/main" id="{28D5CA02-5779-421C-AE48-051C7E1A4DEB}"/>
              </a:ext>
            </a:extLst>
          </p:cNvPr>
          <p:cNvPicPr>
            <a:picLocks noGrp="1" noChangeAspect="1"/>
          </p:cNvPicPr>
          <p:nvPr>
            <p:ph sz="quarter" idx="13"/>
          </p:nvPr>
        </p:nvPicPr>
        <p:blipFill>
          <a:blip r:embed="rId3"/>
          <a:stretch>
            <a:fillRect/>
          </a:stretch>
        </p:blipFill>
        <p:spPr>
          <a:xfrm>
            <a:off x="4718784" y="2157886"/>
            <a:ext cx="3688400" cy="3200677"/>
          </a:xfrm>
          <a:prstGeom prst="rect">
            <a:avLst/>
          </a:prstGeom>
        </p:spPr>
      </p:pic>
    </p:spTree>
    <p:extLst>
      <p:ext uri="{BB962C8B-B14F-4D97-AF65-F5344CB8AC3E}">
        <p14:creationId xmlns:p14="http://schemas.microsoft.com/office/powerpoint/2010/main" val="15477233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21E2D-7A93-4E52-9F84-3BF2143F6401}"/>
              </a:ext>
            </a:extLst>
          </p:cNvPr>
          <p:cNvSpPr>
            <a:spLocks noGrp="1"/>
          </p:cNvSpPr>
          <p:nvPr>
            <p:ph type="title"/>
          </p:nvPr>
        </p:nvSpPr>
        <p:spPr/>
        <p:txBody>
          <a:bodyPr/>
          <a:lstStyle/>
          <a:p>
            <a:r>
              <a:rPr lang="en-US" dirty="0"/>
              <a:t>Questions to Consider </a:t>
            </a:r>
            <a:r>
              <a:rPr lang="en-US" sz="2000" b="0" dirty="0"/>
              <a:t>(3 of 3)</a:t>
            </a:r>
            <a:endParaRPr lang="en-IN" sz="2000" b="0" dirty="0"/>
          </a:p>
        </p:txBody>
      </p:sp>
      <p:sp>
        <p:nvSpPr>
          <p:cNvPr id="3" name="Content Placeholder 2">
            <a:extLst>
              <a:ext uri="{FF2B5EF4-FFF2-40B4-BE49-F238E27FC236}">
                <a16:creationId xmlns:a16="http://schemas.microsoft.com/office/drawing/2014/main" id="{9B3E3234-1F9C-4A89-9AA3-93A35CF21FD4}"/>
              </a:ext>
            </a:extLst>
          </p:cNvPr>
          <p:cNvSpPr>
            <a:spLocks noGrp="1"/>
          </p:cNvSpPr>
          <p:nvPr>
            <p:ph sz="quarter" idx="13"/>
          </p:nvPr>
        </p:nvSpPr>
        <p:spPr>
          <a:xfrm>
            <a:off x="457200" y="1554920"/>
            <a:ext cx="8338008" cy="4663335"/>
          </a:xfrm>
        </p:spPr>
        <p:txBody>
          <a:bodyPr/>
          <a:lstStyle/>
          <a:p>
            <a:pPr marL="0" indent="0">
              <a:buNone/>
            </a:pPr>
            <a:r>
              <a:rPr lang="en-US" dirty="0"/>
              <a:t>Think about the G</a:t>
            </a:r>
            <a:r>
              <a:rPr lang="en-US" sz="100" dirty="0"/>
              <a:t> </a:t>
            </a:r>
            <a:r>
              <a:rPr lang="en-US" dirty="0"/>
              <a:t>I</a:t>
            </a:r>
            <a:r>
              <a:rPr lang="en-US" sz="100" dirty="0"/>
              <a:t> </a:t>
            </a:r>
            <a:r>
              <a:rPr lang="en-US" dirty="0"/>
              <a:t>M</a:t>
            </a:r>
            <a:r>
              <a:rPr lang="en-US" sz="100" dirty="0"/>
              <a:t> </a:t>
            </a:r>
            <a:r>
              <a:rPr lang="en-US" dirty="0"/>
              <a:t>C strategy to “Think globally, but act locally.”</a:t>
            </a:r>
          </a:p>
          <a:p>
            <a:pPr marL="255600" lvl="1" indent="-255600">
              <a:spcBef>
                <a:spcPts val="1500"/>
              </a:spcBef>
              <a:buFont typeface="Arial" panose="020B0604020202020204" pitchFamily="34" charset="0"/>
              <a:buChar char="•"/>
            </a:pPr>
            <a:r>
              <a:rPr lang="en-US" dirty="0"/>
              <a:t>How does this approach apply to branding?</a:t>
            </a:r>
          </a:p>
          <a:p>
            <a:pPr marL="255600" lvl="1" indent="-255600">
              <a:spcBef>
                <a:spcPts val="1500"/>
              </a:spcBef>
              <a:buFont typeface="Arial" panose="020B0604020202020204" pitchFamily="34" charset="0"/>
              <a:buChar char="•"/>
            </a:pPr>
            <a:r>
              <a:rPr lang="en-US" dirty="0"/>
              <a:t>Why is it important to consider each local market’s unique features?</a:t>
            </a:r>
          </a:p>
          <a:p>
            <a:pPr marL="255600" lvl="1" indent="-255600">
              <a:spcBef>
                <a:spcPts val="1500"/>
              </a:spcBef>
              <a:buFont typeface="Arial" panose="020B0604020202020204" pitchFamily="34" charset="0"/>
              <a:buChar char="•"/>
            </a:pPr>
            <a:r>
              <a:rPr lang="en-US" dirty="0"/>
              <a:t>How can it help to support and develop local brands?</a:t>
            </a:r>
            <a:endParaRPr lang="en-IN" dirty="0"/>
          </a:p>
        </p:txBody>
      </p:sp>
    </p:spTree>
    <p:extLst>
      <p:ext uri="{BB962C8B-B14F-4D97-AF65-F5344CB8AC3E}">
        <p14:creationId xmlns:p14="http://schemas.microsoft.com/office/powerpoint/2010/main" val="1102692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62D04-207E-4A2E-AFCA-5C0CD6D2CD7D}"/>
              </a:ext>
            </a:extLst>
          </p:cNvPr>
          <p:cNvSpPr>
            <a:spLocks noGrp="1"/>
          </p:cNvSpPr>
          <p:nvPr>
            <p:ph type="title"/>
          </p:nvPr>
        </p:nvSpPr>
        <p:spPr/>
        <p:txBody>
          <a:bodyPr/>
          <a:lstStyle/>
          <a:p>
            <a:r>
              <a:rPr lang="en-US" dirty="0"/>
              <a:t>Your Career: A Personal Brand</a:t>
            </a:r>
            <a:endParaRPr lang="en-IN" dirty="0"/>
          </a:p>
        </p:txBody>
      </p:sp>
      <p:sp>
        <p:nvSpPr>
          <p:cNvPr id="3" name="Content Placeholder 2">
            <a:extLst>
              <a:ext uri="{FF2B5EF4-FFF2-40B4-BE49-F238E27FC236}">
                <a16:creationId xmlns:a16="http://schemas.microsoft.com/office/drawing/2014/main" id="{6A04434C-372D-4708-86D4-F7B0BD7D15B2}"/>
              </a:ext>
            </a:extLst>
          </p:cNvPr>
          <p:cNvSpPr>
            <a:spLocks noGrp="1"/>
          </p:cNvSpPr>
          <p:nvPr>
            <p:ph sz="quarter" idx="13"/>
          </p:nvPr>
        </p:nvSpPr>
        <p:spPr/>
        <p:txBody>
          <a:bodyPr/>
          <a:lstStyle/>
          <a:p>
            <a:r>
              <a:rPr lang="en-US" dirty="0"/>
              <a:t>You have unique characteristics, personality, image</a:t>
            </a:r>
          </a:p>
          <a:p>
            <a:r>
              <a:rPr lang="en-US" dirty="0"/>
              <a:t>What is your personal brand image?</a:t>
            </a:r>
          </a:p>
          <a:p>
            <a:r>
              <a:rPr lang="en-US" dirty="0"/>
              <a:t>Personal appearance conveys a lot to an employer</a:t>
            </a:r>
          </a:p>
          <a:p>
            <a:r>
              <a:rPr lang="en-US" dirty="0"/>
              <a:t>Consider mannerisms: speaking, gestures, eye contact, posture</a:t>
            </a:r>
          </a:p>
          <a:p>
            <a:r>
              <a:rPr lang="en-US" dirty="0"/>
              <a:t>Social media is key to your personal brand</a:t>
            </a:r>
          </a:p>
        </p:txBody>
      </p:sp>
    </p:spTree>
    <p:extLst>
      <p:ext uri="{BB962C8B-B14F-4D97-AF65-F5344CB8AC3E}">
        <p14:creationId xmlns:p14="http://schemas.microsoft.com/office/powerpoint/2010/main" val="25199422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49D10-5A1F-4D2B-B89F-953CDAB9A660}"/>
              </a:ext>
            </a:extLst>
          </p:cNvPr>
          <p:cNvSpPr>
            <a:spLocks noGrp="1"/>
          </p:cNvSpPr>
          <p:nvPr>
            <p:ph type="title"/>
          </p:nvPr>
        </p:nvSpPr>
        <p:spPr/>
        <p:txBody>
          <a:bodyPr/>
          <a:lstStyle/>
          <a:p>
            <a:r>
              <a:rPr lang="en-IN" dirty="0"/>
              <a:t>Blog Exercises</a:t>
            </a:r>
          </a:p>
        </p:txBody>
      </p:sp>
      <p:sp>
        <p:nvSpPr>
          <p:cNvPr id="3" name="Content Placeholder 2">
            <a:extLst>
              <a:ext uri="{FF2B5EF4-FFF2-40B4-BE49-F238E27FC236}">
                <a16:creationId xmlns:a16="http://schemas.microsoft.com/office/drawing/2014/main" id="{59DC421B-5805-4699-BB0F-F76544B0F600}"/>
              </a:ext>
            </a:extLst>
          </p:cNvPr>
          <p:cNvSpPr>
            <a:spLocks noGrp="1"/>
          </p:cNvSpPr>
          <p:nvPr>
            <p:ph sz="quarter" idx="13"/>
          </p:nvPr>
        </p:nvSpPr>
        <p:spPr/>
        <p:txBody>
          <a:bodyPr/>
          <a:lstStyle/>
          <a:p>
            <a:r>
              <a:rPr lang="en-IN" dirty="0"/>
              <a:t>Tesla</a:t>
            </a:r>
          </a:p>
          <a:p>
            <a:r>
              <a:rPr lang="en-IN" dirty="0"/>
              <a:t>Nice Versus Kind</a:t>
            </a:r>
          </a:p>
          <a:p>
            <a:r>
              <a:rPr lang="en-IN" dirty="0"/>
              <a:t>Interesting Logos</a:t>
            </a:r>
          </a:p>
        </p:txBody>
      </p:sp>
    </p:spTree>
    <p:extLst>
      <p:ext uri="{BB962C8B-B14F-4D97-AF65-F5344CB8AC3E}">
        <p14:creationId xmlns:p14="http://schemas.microsoft.com/office/powerpoint/2010/main" val="4524989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0992-E12E-46AF-8B8E-49073CC92C21}"/>
              </a:ext>
            </a:extLst>
          </p:cNvPr>
          <p:cNvSpPr>
            <a:spLocks noGrp="1"/>
          </p:cNvSpPr>
          <p:nvPr>
            <p:ph type="title"/>
          </p:nvPr>
        </p:nvSpPr>
        <p:spPr/>
        <p:txBody>
          <a:bodyPr/>
          <a:lstStyle/>
          <a:p>
            <a:r>
              <a:rPr lang="en-IN" dirty="0"/>
              <a:t>Michelin</a:t>
            </a:r>
          </a:p>
        </p:txBody>
      </p:sp>
      <p:sp>
        <p:nvSpPr>
          <p:cNvPr id="4" name="Content Placeholder 3">
            <a:extLst>
              <a:ext uri="{FF2B5EF4-FFF2-40B4-BE49-F238E27FC236}">
                <a16:creationId xmlns:a16="http://schemas.microsoft.com/office/drawing/2014/main" id="{989D91BA-8C0D-4D47-9DD7-385A14CE3428}"/>
              </a:ext>
            </a:extLst>
          </p:cNvPr>
          <p:cNvSpPr>
            <a:spLocks noGrp="1"/>
          </p:cNvSpPr>
          <p:nvPr>
            <p:ph sz="quarter" idx="15"/>
          </p:nvPr>
        </p:nvSpPr>
        <p:spPr>
          <a:xfrm>
            <a:off x="457200" y="1558412"/>
            <a:ext cx="4788568" cy="3754437"/>
          </a:xfrm>
        </p:spPr>
        <p:txBody>
          <a:bodyPr/>
          <a:lstStyle/>
          <a:p>
            <a:r>
              <a:rPr lang="en-US" dirty="0"/>
              <a:t>Created brand association</a:t>
            </a:r>
            <a:br>
              <a:rPr lang="en-US" dirty="0"/>
            </a:br>
            <a:r>
              <a:rPr lang="en-US" dirty="0"/>
              <a:t>with the Michelin Tire Man</a:t>
            </a:r>
          </a:p>
          <a:p>
            <a:r>
              <a:rPr lang="en-US" dirty="0"/>
              <a:t>Durability, reliability, safety </a:t>
            </a:r>
            <a:br>
              <a:rPr lang="en-US" dirty="0"/>
            </a:br>
            <a:r>
              <a:rPr lang="en-US" dirty="0"/>
              <a:t>key concepts for consumers</a:t>
            </a:r>
          </a:p>
          <a:p>
            <a:r>
              <a:rPr lang="en-US" dirty="0"/>
              <a:t>Michelin is also devoted to safe driving and tire care</a:t>
            </a:r>
          </a:p>
          <a:p>
            <a:r>
              <a:rPr lang="en-US" dirty="0"/>
              <a:t>Result: A stable company with consistent brand image</a:t>
            </a:r>
          </a:p>
        </p:txBody>
      </p:sp>
      <p:pic>
        <p:nvPicPr>
          <p:cNvPr id="6" name="Content Placeholder 5" descr="A photo shows a car on a snow filled road.">
            <a:extLst>
              <a:ext uri="{FF2B5EF4-FFF2-40B4-BE49-F238E27FC236}">
                <a16:creationId xmlns:a16="http://schemas.microsoft.com/office/drawing/2014/main" id="{60CADCD3-FAEA-4E5A-86E1-3A5C8D45F7CA}"/>
              </a:ext>
            </a:extLst>
          </p:cNvPr>
          <p:cNvPicPr>
            <a:picLocks noGrp="1" noChangeAspect="1"/>
          </p:cNvPicPr>
          <p:nvPr>
            <p:ph sz="quarter" idx="13"/>
          </p:nvPr>
        </p:nvPicPr>
        <p:blipFill>
          <a:blip r:embed="rId3"/>
          <a:stretch>
            <a:fillRect/>
          </a:stretch>
        </p:blipFill>
        <p:spPr>
          <a:xfrm>
            <a:off x="5421598" y="2472933"/>
            <a:ext cx="3391886" cy="2349935"/>
          </a:xfrm>
          <a:prstGeom prst="rect">
            <a:avLst/>
          </a:prstGeom>
        </p:spPr>
      </p:pic>
    </p:spTree>
    <p:extLst>
      <p:ext uri="{BB962C8B-B14F-4D97-AF65-F5344CB8AC3E}">
        <p14:creationId xmlns:p14="http://schemas.microsoft.com/office/powerpoint/2010/main" val="1196551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17A0D-76C9-44B4-AE87-B395600EA1E8}"/>
              </a:ext>
            </a:extLst>
          </p:cNvPr>
          <p:cNvSpPr>
            <a:spLocks noGrp="1"/>
          </p:cNvSpPr>
          <p:nvPr>
            <p:ph type="title"/>
          </p:nvPr>
        </p:nvSpPr>
        <p:spPr/>
        <p:txBody>
          <a:bodyPr/>
          <a:lstStyle/>
          <a:p>
            <a:r>
              <a:rPr lang="en-IN" dirty="0"/>
              <a:t>A Brand Image Ad for Rev Select</a:t>
            </a:r>
          </a:p>
        </p:txBody>
      </p:sp>
      <p:pic>
        <p:nvPicPr>
          <p:cNvPr id="6" name="Content Placeholder 5" descr="An advertisement of Rev select shows the homepage of the Rev Select application on a mobile screen. The title reads Modern mobile farming. ">
            <a:extLst>
              <a:ext uri="{FF2B5EF4-FFF2-40B4-BE49-F238E27FC236}">
                <a16:creationId xmlns:a16="http://schemas.microsoft.com/office/drawing/2014/main" id="{291EC964-3CA8-4073-A38E-60A33FF1A51D}"/>
              </a:ext>
            </a:extLst>
          </p:cNvPr>
          <p:cNvPicPr>
            <a:picLocks noGrp="1" noChangeAspect="1"/>
          </p:cNvPicPr>
          <p:nvPr>
            <p:ph sz="quarter" idx="13"/>
          </p:nvPr>
        </p:nvPicPr>
        <p:blipFill>
          <a:blip r:embed="rId3"/>
          <a:stretch>
            <a:fillRect/>
          </a:stretch>
        </p:blipFill>
        <p:spPr>
          <a:xfrm>
            <a:off x="1858764" y="1703898"/>
            <a:ext cx="5426473" cy="4446270"/>
          </a:xfrm>
          <a:prstGeom prst="rect">
            <a:avLst/>
          </a:prstGeom>
        </p:spPr>
      </p:pic>
    </p:spTree>
    <p:extLst>
      <p:ext uri="{BB962C8B-B14F-4D97-AF65-F5344CB8AC3E}">
        <p14:creationId xmlns:p14="http://schemas.microsoft.com/office/powerpoint/2010/main" val="2938885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45FB-B989-4F48-BC29-B48703D2231E}"/>
              </a:ext>
            </a:extLst>
          </p:cNvPr>
          <p:cNvSpPr>
            <a:spLocks noGrp="1"/>
          </p:cNvSpPr>
          <p:nvPr>
            <p:ph type="title"/>
          </p:nvPr>
        </p:nvSpPr>
        <p:spPr/>
        <p:txBody>
          <a:bodyPr/>
          <a:lstStyle/>
          <a:p>
            <a:r>
              <a:rPr lang="en-US" dirty="0"/>
              <a:t>Figure 2.1: Elements of Brand Image</a:t>
            </a:r>
            <a:endParaRPr lang="en-IN" dirty="0"/>
          </a:p>
        </p:txBody>
      </p:sp>
      <p:sp>
        <p:nvSpPr>
          <p:cNvPr id="3" name="Content Placeholder 2">
            <a:extLst>
              <a:ext uri="{FF2B5EF4-FFF2-40B4-BE49-F238E27FC236}">
                <a16:creationId xmlns:a16="http://schemas.microsoft.com/office/drawing/2014/main" id="{4E079997-1C61-4986-91B1-19A188409F1D}"/>
              </a:ext>
            </a:extLst>
          </p:cNvPr>
          <p:cNvSpPr>
            <a:spLocks noGrp="1"/>
          </p:cNvSpPr>
          <p:nvPr>
            <p:ph sz="quarter" idx="13"/>
          </p:nvPr>
        </p:nvSpPr>
        <p:spPr>
          <a:xfrm>
            <a:off x="457200" y="1556327"/>
            <a:ext cx="4114800" cy="4671218"/>
          </a:xfrm>
        </p:spPr>
        <p:txBody>
          <a:bodyPr/>
          <a:lstStyle/>
          <a:p>
            <a:pPr marL="0" indent="0">
              <a:buNone/>
            </a:pPr>
            <a:r>
              <a:rPr lang="en-US" sz="2200" b="1" u="sng" kern="0" dirty="0"/>
              <a:t>Tangible Elements</a:t>
            </a:r>
          </a:p>
          <a:p>
            <a:r>
              <a:rPr lang="en-US" sz="2200" kern="0" dirty="0"/>
              <a:t>Goods or services sold</a:t>
            </a:r>
          </a:p>
          <a:p>
            <a:r>
              <a:rPr lang="en-US" sz="2200" kern="0" dirty="0"/>
              <a:t>Retail outlets where the product is sold</a:t>
            </a:r>
          </a:p>
          <a:p>
            <a:r>
              <a:rPr lang="en-US" sz="2200" kern="0" dirty="0"/>
              <a:t>Advertising</a:t>
            </a:r>
          </a:p>
          <a:p>
            <a:r>
              <a:rPr lang="en-US" sz="2200" kern="0" dirty="0"/>
              <a:t>Marketing communications</a:t>
            </a:r>
          </a:p>
          <a:p>
            <a:r>
              <a:rPr lang="en-US" sz="2200" kern="0" dirty="0"/>
              <a:t>Name and logo</a:t>
            </a:r>
          </a:p>
          <a:p>
            <a:r>
              <a:rPr lang="en-US" sz="2200" kern="0" dirty="0"/>
              <a:t>Packaging and labels</a:t>
            </a:r>
          </a:p>
          <a:p>
            <a:r>
              <a:rPr lang="en-US" sz="2200" kern="0" dirty="0"/>
              <a:t>Employees</a:t>
            </a:r>
            <a:endParaRPr lang="en-IN" sz="2200" dirty="0"/>
          </a:p>
        </p:txBody>
      </p:sp>
      <p:sp>
        <p:nvSpPr>
          <p:cNvPr id="4" name="Content Placeholder 3">
            <a:extLst>
              <a:ext uri="{FF2B5EF4-FFF2-40B4-BE49-F238E27FC236}">
                <a16:creationId xmlns:a16="http://schemas.microsoft.com/office/drawing/2014/main" id="{63A0DB76-4894-47B1-A243-1C281F01B033}"/>
              </a:ext>
            </a:extLst>
          </p:cNvPr>
          <p:cNvSpPr>
            <a:spLocks noGrp="1"/>
          </p:cNvSpPr>
          <p:nvPr>
            <p:ph sz="quarter" idx="14"/>
          </p:nvPr>
        </p:nvSpPr>
        <p:spPr>
          <a:xfrm>
            <a:off x="5111014" y="1556327"/>
            <a:ext cx="3575785" cy="4520623"/>
          </a:xfrm>
        </p:spPr>
        <p:txBody>
          <a:bodyPr/>
          <a:lstStyle/>
          <a:p>
            <a:pPr marL="0" indent="0">
              <a:buNone/>
            </a:pPr>
            <a:r>
              <a:rPr lang="en-US" sz="2200" b="1" u="sng" kern="0" dirty="0"/>
              <a:t>Intangible Elements</a:t>
            </a:r>
          </a:p>
          <a:p>
            <a:r>
              <a:rPr lang="en-US" sz="2200" kern="0" dirty="0"/>
              <a:t>Corporate personnel</a:t>
            </a:r>
          </a:p>
          <a:p>
            <a:pPr lvl="1"/>
            <a:r>
              <a:rPr lang="en-US" sz="2200" kern="0" dirty="0"/>
              <a:t>Ideals</a:t>
            </a:r>
          </a:p>
          <a:p>
            <a:pPr lvl="1"/>
            <a:r>
              <a:rPr lang="en-US" sz="2200" kern="0" dirty="0"/>
              <a:t>Beliefs</a:t>
            </a:r>
          </a:p>
          <a:p>
            <a:pPr lvl="1"/>
            <a:r>
              <a:rPr lang="en-US" sz="2200" kern="0" dirty="0"/>
              <a:t>Conduct</a:t>
            </a:r>
          </a:p>
          <a:p>
            <a:r>
              <a:rPr lang="en-US" sz="2200" kern="0" dirty="0"/>
              <a:t>Environmental policies</a:t>
            </a:r>
          </a:p>
          <a:p>
            <a:r>
              <a:rPr lang="en-US" sz="2200" kern="0" dirty="0"/>
              <a:t>Corporate culture</a:t>
            </a:r>
          </a:p>
          <a:p>
            <a:r>
              <a:rPr lang="en-US" sz="2200" kern="0" dirty="0"/>
              <a:t>Country location</a:t>
            </a:r>
          </a:p>
          <a:p>
            <a:r>
              <a:rPr lang="en-US" sz="2200" kern="0" dirty="0"/>
              <a:t>Media reports</a:t>
            </a:r>
            <a:endParaRPr lang="en-IN" sz="2200" dirty="0"/>
          </a:p>
        </p:txBody>
      </p:sp>
    </p:spTree>
    <p:extLst>
      <p:ext uri="{BB962C8B-B14F-4D97-AF65-F5344CB8AC3E}">
        <p14:creationId xmlns:p14="http://schemas.microsoft.com/office/powerpoint/2010/main" val="1668984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5D830-7455-4DD8-9E3D-9CADCB7832BD}"/>
              </a:ext>
            </a:extLst>
          </p:cNvPr>
          <p:cNvSpPr>
            <a:spLocks noGrp="1"/>
          </p:cNvSpPr>
          <p:nvPr>
            <p:ph type="title"/>
          </p:nvPr>
        </p:nvSpPr>
        <p:spPr/>
        <p:txBody>
          <a:bodyPr/>
          <a:lstStyle/>
          <a:p>
            <a:r>
              <a:rPr lang="en-US" sz="3200" dirty="0"/>
              <a:t>Figure 2.2: Brand Image Benefits to Consumers</a:t>
            </a:r>
            <a:endParaRPr lang="en-IN" sz="3200" dirty="0"/>
          </a:p>
        </p:txBody>
      </p:sp>
      <p:sp>
        <p:nvSpPr>
          <p:cNvPr id="3" name="Content Placeholder 2">
            <a:extLst>
              <a:ext uri="{FF2B5EF4-FFF2-40B4-BE49-F238E27FC236}">
                <a16:creationId xmlns:a16="http://schemas.microsoft.com/office/drawing/2014/main" id="{427460D6-F577-4B4D-B457-416447FBA45E}"/>
              </a:ext>
            </a:extLst>
          </p:cNvPr>
          <p:cNvSpPr>
            <a:spLocks noGrp="1"/>
          </p:cNvSpPr>
          <p:nvPr>
            <p:ph sz="quarter" idx="13"/>
          </p:nvPr>
        </p:nvSpPr>
        <p:spPr/>
        <p:txBody>
          <a:bodyPr/>
          <a:lstStyle/>
          <a:p>
            <a:r>
              <a:rPr lang="en-US" dirty="0"/>
              <a:t>Provides confidence regarding purchase decisions</a:t>
            </a:r>
          </a:p>
          <a:p>
            <a:r>
              <a:rPr lang="en-US" dirty="0"/>
              <a:t>Gives assurance about the purchase when the buyer has little or no previous experience</a:t>
            </a:r>
          </a:p>
          <a:p>
            <a:r>
              <a:rPr lang="en-US" dirty="0"/>
              <a:t>Reduces search time in a purchase decision</a:t>
            </a:r>
          </a:p>
          <a:p>
            <a:r>
              <a:rPr lang="en-US" dirty="0"/>
              <a:t>Provides psychological reinforcement and social acceptance of the purchase</a:t>
            </a:r>
          </a:p>
        </p:txBody>
      </p:sp>
    </p:spTree>
    <p:extLst>
      <p:ext uri="{BB962C8B-B14F-4D97-AF65-F5344CB8AC3E}">
        <p14:creationId xmlns:p14="http://schemas.microsoft.com/office/powerpoint/2010/main" val="270247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17A0D-76C9-44B4-AE87-B395600EA1E8}"/>
              </a:ext>
            </a:extLst>
          </p:cNvPr>
          <p:cNvSpPr>
            <a:spLocks noGrp="1"/>
          </p:cNvSpPr>
          <p:nvPr>
            <p:ph type="title"/>
          </p:nvPr>
        </p:nvSpPr>
        <p:spPr/>
        <p:txBody>
          <a:bodyPr/>
          <a:lstStyle/>
          <a:p>
            <a:r>
              <a:rPr lang="en-US" sz="3200" dirty="0"/>
              <a:t>Interstate Batteries: A Strong Brand Image</a:t>
            </a:r>
            <a:endParaRPr lang="en-IN" sz="3200" dirty="0"/>
          </a:p>
        </p:txBody>
      </p:sp>
      <p:pic>
        <p:nvPicPr>
          <p:cNvPr id="5" name="Content Placeholder 4" descr="A poster of the Interstate Batteries racing team. The slogan on the poster reads It takes a team 2018.">
            <a:extLst>
              <a:ext uri="{FF2B5EF4-FFF2-40B4-BE49-F238E27FC236}">
                <a16:creationId xmlns:a16="http://schemas.microsoft.com/office/drawing/2014/main" id="{6E3E04C8-57F8-4F58-A815-3E58BDDA5DAE}"/>
              </a:ext>
            </a:extLst>
          </p:cNvPr>
          <p:cNvPicPr>
            <a:picLocks noGrp="1" noChangeAspect="1"/>
          </p:cNvPicPr>
          <p:nvPr>
            <p:ph sz="quarter" idx="13"/>
          </p:nvPr>
        </p:nvPicPr>
        <p:blipFill>
          <a:blip r:embed="rId3"/>
          <a:stretch>
            <a:fillRect/>
          </a:stretch>
        </p:blipFill>
        <p:spPr>
          <a:xfrm>
            <a:off x="1330571" y="2086468"/>
            <a:ext cx="7222635" cy="2930356"/>
          </a:xfrm>
          <a:prstGeom prst="rect">
            <a:avLst/>
          </a:prstGeom>
        </p:spPr>
      </p:pic>
    </p:spTree>
    <p:extLst>
      <p:ext uri="{BB962C8B-B14F-4D97-AF65-F5344CB8AC3E}">
        <p14:creationId xmlns:p14="http://schemas.microsoft.com/office/powerpoint/2010/main" val="221267314"/>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146035</TotalTime>
  <Words>4698</Words>
  <Application>Microsoft Office PowerPoint</Application>
  <PresentationFormat>On-screen Show (4:3)</PresentationFormat>
  <Paragraphs>357</Paragraphs>
  <Slides>44</Slides>
  <Notes>40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44</vt:i4>
      </vt:variant>
    </vt:vector>
  </HeadingPairs>
  <TitlesOfParts>
    <vt:vector size="50" baseType="lpstr">
      <vt:lpstr>Noto Sans Symbols</vt:lpstr>
      <vt:lpstr>Times New Roman</vt:lpstr>
      <vt:lpstr>Verdana</vt:lpstr>
      <vt:lpstr>Arial</vt:lpstr>
      <vt:lpstr>USHE</vt:lpstr>
      <vt:lpstr>USHE_slide options</vt:lpstr>
      <vt:lpstr>Integrated Advertising, Promotion, and Marketing Communications</vt:lpstr>
      <vt:lpstr>Chapter Objectives (1 of 2)</vt:lpstr>
      <vt:lpstr>Chapter Objectives (2 of 2)</vt:lpstr>
      <vt:lpstr>Chapter Overview</vt:lpstr>
      <vt:lpstr>Michelin</vt:lpstr>
      <vt:lpstr>A Brand Image Ad for Rev Select</vt:lpstr>
      <vt:lpstr>Figure 2.1: Elements of Brand Image</vt:lpstr>
      <vt:lpstr>Figure 2.2: Brand Image Benefits to Consumers</vt:lpstr>
      <vt:lpstr>Interstate Batteries: A Strong Brand Image</vt:lpstr>
      <vt:lpstr>Figure 2.3: Brand Image Benefits to Companies</vt:lpstr>
      <vt:lpstr>Figure 2.4: Categories of Brand Names</vt:lpstr>
      <vt:lpstr>Questions to Consider (1 of 3)</vt:lpstr>
      <vt:lpstr>Figure 2.5: Origins of Some Unique Brand Names</vt:lpstr>
      <vt:lpstr>Figure 2.6: Types of Brands</vt:lpstr>
      <vt:lpstr>Campbell’s: Family Brands</vt:lpstr>
      <vt:lpstr>Figure 2.7: Forms of Co-Branding</vt:lpstr>
      <vt:lpstr>Figure 2.8: Four Tests of Quality Brand Logos and Names</vt:lpstr>
      <vt:lpstr>Figure 2.9: Some of the Oldest Logos</vt:lpstr>
      <vt:lpstr>Brand Logos</vt:lpstr>
      <vt:lpstr>Figure 2.10: Tips on Creating or Changing Logos</vt:lpstr>
      <vt:lpstr>Identifying the Desired Brand Image</vt:lpstr>
      <vt:lpstr>Creating the Right Image</vt:lpstr>
      <vt:lpstr>Rejuvenating a Brand’s Image</vt:lpstr>
      <vt:lpstr>Figure 2.11: Keys to Successful Image Rejuvenation</vt:lpstr>
      <vt:lpstr>Changing a Brand’s Image</vt:lpstr>
      <vt:lpstr>Questions to Consider (2 of 3)</vt:lpstr>
      <vt:lpstr>Developing and Building Powerful Brands</vt:lpstr>
      <vt:lpstr>Figure 2.12: Building Powerful Brands (1 of 2)</vt:lpstr>
      <vt:lpstr>Figure 2.12: Building Powerful Brands (2 of 2)</vt:lpstr>
      <vt:lpstr>Brand Loyalty</vt:lpstr>
      <vt:lpstr>Brand Equity</vt:lpstr>
      <vt:lpstr>Private Brands</vt:lpstr>
      <vt:lpstr>Figure 2.13: Changes in Private Brands</vt:lpstr>
      <vt:lpstr>Advantages to Retailers</vt:lpstr>
      <vt:lpstr>Figure 2.14: Tactics Used by Manufacturers to Combat Retail Private Brands</vt:lpstr>
      <vt:lpstr>Packaging</vt:lpstr>
      <vt:lpstr>Figure 2.15: Primary Purposes of Packaging</vt:lpstr>
      <vt:lpstr>Labels</vt:lpstr>
      <vt:lpstr>Ethical Issues in Brand Management</vt:lpstr>
      <vt:lpstr>International Implications</vt:lpstr>
      <vt:lpstr>Questions to Consider (3 of 3)</vt:lpstr>
      <vt:lpstr>Your Career: A Personal Brand</vt:lpstr>
      <vt:lpstr>Blog Exercises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Advertising, Promotion, and Marketing Communications, Ninth Edition, Chapter 2, Brand Management</dc:title>
  <dc:subject>BusPub</dc:subject>
  <dc:creator>Clow/Baack</dc:creator>
  <cp:keywords>Integrated Advertising, Promotion, and Marketing Communications</cp:keywords>
  <dc:description>Long description alt-text is inserted in the notes pane.</dc:description>
  <cp:lastModifiedBy>ChellapandiMurugan, MeenakshiSundaram</cp:lastModifiedBy>
  <cp:revision>730</cp:revision>
  <dcterms:modified xsi:type="dcterms:W3CDTF">2021-04-23T07:22:58Z</dcterms:modified>
</cp:coreProperties>
</file>